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tiff" ContentType="image/tif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256" r:id="rId2"/>
    <p:sldId id="297" r:id="rId3"/>
    <p:sldId id="258" r:id="rId4"/>
    <p:sldId id="298" r:id="rId5"/>
    <p:sldId id="291" r:id="rId6"/>
    <p:sldId id="296" r:id="rId7"/>
    <p:sldId id="289" r:id="rId8"/>
    <p:sldId id="295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27" r:id="rId19"/>
    <p:sldId id="308" r:id="rId20"/>
    <p:sldId id="312" r:id="rId21"/>
    <p:sldId id="313" r:id="rId22"/>
    <p:sldId id="314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44" r:id="rId31"/>
    <p:sldId id="330" r:id="rId32"/>
    <p:sldId id="331" r:id="rId33"/>
    <p:sldId id="332" r:id="rId34"/>
    <p:sldId id="334" r:id="rId35"/>
    <p:sldId id="337" r:id="rId36"/>
    <p:sldId id="340" r:id="rId37"/>
    <p:sldId id="341" r:id="rId38"/>
    <p:sldId id="345" r:id="rId39"/>
    <p:sldId id="343" r:id="rId40"/>
  </p:sldIdLst>
  <p:sldSz cx="9144000" cy="6858000" type="screen4x3"/>
  <p:notesSz cx="6797675" cy="9926638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FC000"/>
    <a:srgbClr val="32A371"/>
    <a:srgbClr val="53AD86"/>
    <a:srgbClr val="646566"/>
    <a:srgbClr val="1992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0" autoAdjust="0"/>
    <p:restoredTop sz="87739" autoAdjust="0"/>
  </p:normalViewPr>
  <p:slideViewPr>
    <p:cSldViewPr snapToGrid="0" snapToObjects="1">
      <p:cViewPr varScale="1">
        <p:scale>
          <a:sx n="47" d="100"/>
          <a:sy n="47" d="100"/>
        </p:scale>
        <p:origin x="-101" y="-5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2" d="100"/>
          <a:sy n="122" d="100"/>
        </p:scale>
        <p:origin x="-3920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838325" y="79375"/>
            <a:ext cx="31400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dirty="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872163" y="79375"/>
            <a:ext cx="9239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latin typeface="+mn-lt"/>
              </a:defRPr>
            </a:lvl1pPr>
          </a:lstStyle>
          <a:p>
            <a:pPr>
              <a:defRPr/>
            </a:pPr>
            <a:fld id="{B7BA919F-7991-4967-B480-C70003486A6F}" type="datetimeFigureOut">
              <a:rPr lang="de-DE"/>
              <a:pPr>
                <a:defRPr/>
              </a:pPr>
              <a:t>17.10.2013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46088" y="9428163"/>
            <a:ext cx="41338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413375" y="9429750"/>
            <a:ext cx="91598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latin typeface="+mn-lt"/>
              </a:defRPr>
            </a:lvl1pPr>
          </a:lstStyle>
          <a:p>
            <a:pPr>
              <a:defRPr/>
            </a:pPr>
            <a:fld id="{5D09D58D-9AF7-4E24-97B3-E2AE6D006650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28678" name="Bild 5" descr="VIPA Logo 2012_RGB 25-146-93.ai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63" y="106363"/>
            <a:ext cx="1093787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A67289D-3CE2-4989-8063-C01AAE3B3427}" type="datetimeFigureOut">
              <a:rPr lang="de-DE"/>
              <a:pPr>
                <a:defRPr/>
              </a:pPr>
              <a:t>17.10.2013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19175" y="4714875"/>
            <a:ext cx="4984750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dirty="0" smtClean="0"/>
              <a:t>Mastertextformat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9F57EDB-A281-4AD0-A85D-BD9EC0560B1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93663" indent="-93663" algn="l" defTabSz="457200" rtl="0" fontAlgn="base">
      <a:lnSpc>
        <a:spcPts val="1800"/>
      </a:lnSpc>
      <a:spcBef>
        <a:spcPts val="600"/>
      </a:spcBef>
      <a:spcAft>
        <a:spcPct val="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6213" indent="-82550" algn="l" defTabSz="457200" rtl="0" fontAlgn="base">
      <a:lnSpc>
        <a:spcPts val="1800"/>
      </a:lnSpc>
      <a:spcBef>
        <a:spcPts val="600"/>
      </a:spcBef>
      <a:spcAft>
        <a:spcPct val="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69875" indent="-93663" algn="l" defTabSz="457200" rtl="0" fontAlgn="base">
      <a:lnSpc>
        <a:spcPts val="1800"/>
      </a:lnSpc>
      <a:spcBef>
        <a:spcPts val="600"/>
      </a:spcBef>
      <a:spcAft>
        <a:spcPct val="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354013" indent="-84138" algn="l" defTabSz="457200" rtl="0" fontAlgn="base">
      <a:lnSpc>
        <a:spcPts val="1800"/>
      </a:lnSpc>
      <a:spcBef>
        <a:spcPts val="600"/>
      </a:spcBef>
      <a:spcAft>
        <a:spcPct val="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447675" indent="-93663" algn="l" defTabSz="457200" rtl="0" fontAlgn="base">
      <a:lnSpc>
        <a:spcPts val="1800"/>
      </a:lnSpc>
      <a:spcBef>
        <a:spcPts val="600"/>
      </a:spcBef>
      <a:spcAft>
        <a:spcPct val="0"/>
      </a:spcAft>
      <a:buClr>
        <a:schemeClr val="tx2"/>
      </a:buClr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itchFamily="34" charset="0"/>
              <a:buNone/>
            </a:pPr>
            <a:endParaRPr lang="ru-RU" smtClean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751A87-ADBA-4248-BA2B-73DD6A1FED4E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7" tIns="46510" rIns="93017" bIns="46510" anchor="b"/>
          <a:lstStyle/>
          <a:p>
            <a:pPr algn="r" defTabSz="923925" eaLnBrk="0" hangingPunct="0"/>
            <a:fld id="{D0AE1E37-5362-4DC2-A2DE-138D7A0CE30B}" type="slidenum">
              <a:rPr lang="en-US" sz="1000">
                <a:latin typeface="FuturaA Bk BT"/>
              </a:rPr>
              <a:pPr algn="r" defTabSz="923925" eaLnBrk="0" hangingPunct="0"/>
              <a:t>2</a:t>
            </a:fld>
            <a:endParaRPr lang="en-US" sz="1000">
              <a:latin typeface="FuturaA Bk BT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39775"/>
            <a:ext cx="4945063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5213" y="4697413"/>
            <a:ext cx="4603750" cy="4446587"/>
          </a:xfrm>
          <a:noFill/>
        </p:spPr>
        <p:txBody>
          <a:bodyPr wrap="square" lIns="93018" tIns="46510" rIns="93018" bIns="46510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946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F188F6-8D85-4949-B21C-A6CB48D31A62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3025" y="939165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12" tIns="48357" rIns="96712" bIns="48357" anchor="b"/>
          <a:lstStyle/>
          <a:p>
            <a:pPr algn="r" defTabSz="960438" eaLnBrk="0" hangingPunct="0"/>
            <a:fld id="{EFC97B35-6BE9-466F-AE2A-2F4A435BB6C4}" type="slidenum">
              <a:rPr lang="en-US" sz="1000">
                <a:latin typeface="FuturaA Bk BT"/>
              </a:rPr>
              <a:pPr algn="r" defTabSz="960438" eaLnBrk="0" hangingPunct="0"/>
              <a:t>4</a:t>
            </a:fld>
            <a:endParaRPr lang="en-US" sz="1000">
              <a:latin typeface="FuturaA Bk BT"/>
            </a:endParaRPr>
          </a:p>
        </p:txBody>
      </p:sp>
      <p:sp>
        <p:nvSpPr>
          <p:cNvPr id="48131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8688" y="741363"/>
            <a:ext cx="4941887" cy="37068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Notizenplatzhalter 2"/>
          <p:cNvSpPr>
            <a:spLocks noGrp="1"/>
          </p:cNvSpPr>
          <p:nvPr>
            <p:ph type="body" idx="1"/>
          </p:nvPr>
        </p:nvSpPr>
        <p:spPr bwMode="auto">
          <a:xfrm>
            <a:off x="895350" y="4694238"/>
            <a:ext cx="5006975" cy="4451350"/>
          </a:xfrm>
          <a:noFill/>
        </p:spPr>
        <p:txBody>
          <a:bodyPr wrap="square" lIns="96712" tIns="48357" rIns="96712" bIns="48357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r>
              <a:rPr lang="de-DE" sz="1400" smtClean="0"/>
              <a:t>Zum START des Sounds, </a:t>
            </a:r>
            <a:r>
              <a:rPr lang="de-DE" sz="1400" smtClean="0">
                <a:sym typeface="Wingdings" pitchFamily="2" charset="2"/>
              </a:rPr>
              <a:t> Mouse-</a:t>
            </a:r>
            <a:r>
              <a:rPr lang="de-DE" sz="1400" smtClean="0"/>
              <a:t>Klick auf das Lautsprecher-Symbol</a:t>
            </a:r>
            <a:endParaRPr lang="de-DE" smtClean="0"/>
          </a:p>
        </p:txBody>
      </p:sp>
      <p:sp>
        <p:nvSpPr>
          <p:cNvPr id="48133" name="Foliennummernplatzhalter 3"/>
          <p:cNvSpPr txBox="1">
            <a:spLocks noGrp="1"/>
          </p:cNvSpPr>
          <p:nvPr/>
        </p:nvSpPr>
        <p:spPr bwMode="auto">
          <a:xfrm>
            <a:off x="3883025" y="9391650"/>
            <a:ext cx="29146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12" tIns="48357" rIns="96712" bIns="48357" anchor="b"/>
          <a:lstStyle/>
          <a:p>
            <a:pPr algn="r" defTabSz="960438" eaLnBrk="0" hangingPunct="0"/>
            <a:fld id="{A6CC54BA-430E-4152-A0AD-2912FBC8DB26}" type="slidenum">
              <a:rPr lang="en-US" sz="1000">
                <a:latin typeface="FuturaA Bk BT"/>
              </a:rPr>
              <a:pPr algn="r" defTabSz="960438" eaLnBrk="0" hangingPunct="0"/>
              <a:t>4</a:t>
            </a:fld>
            <a:endParaRPr lang="en-US" sz="1000">
              <a:latin typeface="FuturaA Bk B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CE3264-F06C-4F66-A708-1116F7DEA3F6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253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4D1C67-4A31-46DA-B472-D6DD2974BEFF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7" tIns="46510" rIns="93017" bIns="46510" anchor="b"/>
          <a:lstStyle/>
          <a:p>
            <a:pPr algn="r" defTabSz="923925" eaLnBrk="0" hangingPunct="0"/>
            <a:fld id="{D0ED434E-0A60-411A-ACBB-255BD9F1D6E3}" type="slidenum">
              <a:rPr lang="en-US" sz="1000">
                <a:latin typeface="FuturaA Bk BT"/>
              </a:rPr>
              <a:pPr algn="r" defTabSz="923925" eaLnBrk="0" hangingPunct="0"/>
              <a:t>9</a:t>
            </a:fld>
            <a:endParaRPr lang="en-US" sz="1000">
              <a:latin typeface="FuturaA Bk BT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39775"/>
            <a:ext cx="4945063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4695825"/>
            <a:ext cx="5006975" cy="4448175"/>
          </a:xfrm>
          <a:noFill/>
        </p:spPr>
        <p:txBody>
          <a:bodyPr wrap="square" lIns="93017" tIns="46510" rIns="93017" bIns="46510" numCol="1" anchor="t" anchorCtr="0" compatLnSpc="1">
            <a:prstTxWarp prst="textNoShape">
              <a:avLst/>
            </a:prstTxWarp>
          </a:bodyPr>
          <a:lstStyle/>
          <a:p>
            <a:pPr marL="742950" lvl="1" indent="-285750" defTabSz="914400">
              <a:buFont typeface="Arial" pitchFamily="34" charset="0"/>
              <a:buNone/>
            </a:pPr>
            <a:r>
              <a:rPr lang="ru-RU" sz="1800" b="1" smtClean="0">
                <a:solidFill>
                  <a:srgbClr val="0A0A0A"/>
                </a:solidFill>
              </a:rPr>
              <a:t>Ключевые преимущества</a:t>
            </a:r>
          </a:p>
          <a:p>
            <a:pPr marL="742950" lvl="1" indent="-285750" defTabSz="914400">
              <a:buClr>
                <a:schemeClr val="tx1"/>
              </a:buClr>
            </a:pPr>
            <a:r>
              <a:rPr lang="ru-RU" sz="1600" smtClean="0">
                <a:solidFill>
                  <a:srgbClr val="0A0A0A"/>
                </a:solidFill>
              </a:rPr>
              <a:t>Высочайшая производительность</a:t>
            </a:r>
            <a:endParaRPr lang="en-US" sz="1600" smtClean="0">
              <a:solidFill>
                <a:srgbClr val="0A0A0A"/>
              </a:solidFill>
            </a:endParaRPr>
          </a:p>
          <a:p>
            <a:pPr marL="742950" lvl="1" indent="-285750" defTabSz="914400">
              <a:buClr>
                <a:schemeClr val="tx1"/>
              </a:buClr>
            </a:pPr>
            <a:r>
              <a:rPr lang="ru-RU" sz="1600" smtClean="0">
                <a:solidFill>
                  <a:srgbClr val="0A0A0A"/>
                </a:solidFill>
              </a:rPr>
              <a:t>Гибкое конфигурирование памяти</a:t>
            </a:r>
            <a:endParaRPr lang="en-US" sz="1600" smtClean="0">
              <a:solidFill>
                <a:srgbClr val="0A0A0A"/>
              </a:solidFill>
            </a:endParaRPr>
          </a:p>
          <a:p>
            <a:pPr marL="742950" lvl="1" indent="-285750" defTabSz="914400">
              <a:buClr>
                <a:schemeClr val="tx1"/>
              </a:buClr>
            </a:pPr>
            <a:r>
              <a:rPr lang="ru-RU" sz="1600" smtClean="0">
                <a:solidFill>
                  <a:srgbClr val="0A0A0A"/>
                </a:solidFill>
              </a:rPr>
              <a:t>Разнообразие коммуникационных возможностей</a:t>
            </a:r>
            <a:r>
              <a:rPr lang="en-US" sz="1600" smtClean="0">
                <a:solidFill>
                  <a:srgbClr val="0A0A0A"/>
                </a:solidFill>
              </a:rPr>
              <a:t> (MPI, Profibus DP, Ethernet, PtP RS-485)</a:t>
            </a:r>
            <a:endParaRPr lang="de-DE" sz="1600" smtClean="0">
              <a:solidFill>
                <a:srgbClr val="0A0A0A"/>
              </a:solidFill>
            </a:endParaRPr>
          </a:p>
          <a:p>
            <a:pPr marL="742950" lvl="1" indent="-285750" defTabSz="914400">
              <a:buClr>
                <a:schemeClr val="tx1"/>
              </a:buClr>
            </a:pPr>
            <a:r>
              <a:rPr lang="ru-RU" sz="1600" smtClean="0">
                <a:solidFill>
                  <a:srgbClr val="0A0A0A"/>
                </a:solidFill>
              </a:rPr>
              <a:t>Параллельная скоростная шина </a:t>
            </a:r>
            <a:r>
              <a:rPr lang="de-DE" sz="1600" smtClean="0">
                <a:solidFill>
                  <a:srgbClr val="0A0A0A"/>
                </a:solidFill>
              </a:rPr>
              <a:t>Speed </a:t>
            </a:r>
            <a:r>
              <a:rPr lang="en-US" sz="1600" smtClean="0">
                <a:solidFill>
                  <a:srgbClr val="0A0A0A"/>
                </a:solidFill>
              </a:rPr>
              <a:t>B</a:t>
            </a:r>
            <a:r>
              <a:rPr lang="de-DE" sz="1600" smtClean="0">
                <a:solidFill>
                  <a:srgbClr val="0A0A0A"/>
                </a:solidFill>
              </a:rPr>
              <a:t>us</a:t>
            </a:r>
            <a:endParaRPr lang="ru-RU" sz="1600" smtClean="0">
              <a:solidFill>
                <a:srgbClr val="0A0A0A"/>
              </a:solidFill>
            </a:endParaRPr>
          </a:p>
          <a:p>
            <a:pPr marL="117475" indent="-117475" defTabSz="914400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 txBox="1">
            <a:spLocks noGrp="1" noChangeArrowheads="1"/>
          </p:cNvSpPr>
          <p:nvPr/>
        </p:nvSpPr>
        <p:spPr bwMode="auto">
          <a:xfrm>
            <a:off x="3849688" y="0"/>
            <a:ext cx="29479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533" tIns="48767" rIns="97533" bIns="48767"/>
          <a:lstStyle/>
          <a:p>
            <a:pPr algn="r" defTabSz="974725">
              <a:buSzPct val="120000"/>
            </a:pPr>
            <a:fld id="{7B33C657-A2BD-4900-87EE-443C0DA7FE51}" type="datetime1">
              <a:rPr lang="en-US" sz="1300">
                <a:latin typeface="Futura Bk" pitchFamily="34" charset="0"/>
                <a:sym typeface="Monotype Sorts" pitchFamily="2" charset="2"/>
              </a:rPr>
              <a:pPr algn="r" defTabSz="974725">
                <a:buSzPct val="120000"/>
              </a:pPr>
              <a:t>10/17/2013</a:t>
            </a:fld>
            <a:endParaRPr lang="en-US" sz="1300">
              <a:latin typeface="Futura Bk" pitchFamily="34" charset="0"/>
              <a:sym typeface="Monotype Sorts" pitchFamily="2" charset="2"/>
            </a:endParaRPr>
          </a:p>
        </p:txBody>
      </p:sp>
      <p:sp>
        <p:nvSpPr>
          <p:cNvPr id="52227" name="Rectangle 6"/>
          <p:cNvSpPr txBox="1">
            <a:spLocks noGrp="1" noChangeArrowheads="1"/>
          </p:cNvSpPr>
          <p:nvPr/>
        </p:nvSpPr>
        <p:spPr bwMode="auto">
          <a:xfrm>
            <a:off x="0" y="942975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533" tIns="48767" rIns="97533" bIns="48767" anchor="b"/>
          <a:lstStyle/>
          <a:p>
            <a:pPr defTabSz="974725">
              <a:buSzPct val="120000"/>
            </a:pPr>
            <a:r>
              <a:rPr lang="en-US" sz="1300">
                <a:latin typeface="Futura Bk" pitchFamily="34" charset="0"/>
                <a:sym typeface="Monotype Sorts" pitchFamily="2" charset="2"/>
              </a:rPr>
              <a:t>HP_presentation_template</a:t>
            </a:r>
          </a:p>
        </p:txBody>
      </p:sp>
      <p:sp>
        <p:nvSpPr>
          <p:cNvPr id="5222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79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533" tIns="48767" rIns="97533" bIns="48767" anchor="b"/>
          <a:lstStyle/>
          <a:p>
            <a:pPr algn="r" defTabSz="974725">
              <a:buSzPct val="120000"/>
            </a:pPr>
            <a:fld id="{95C32139-4CF1-4D90-9557-CC6E9FEE4660}" type="slidenum">
              <a:rPr lang="en-US" sz="1300">
                <a:latin typeface="Futura Bk" pitchFamily="34" charset="0"/>
                <a:sym typeface="Monotype Sorts" pitchFamily="2" charset="2"/>
              </a:rPr>
              <a:pPr algn="r" defTabSz="974725">
                <a:buSzPct val="120000"/>
              </a:pPr>
              <a:t>10</a:t>
            </a:fld>
            <a:endParaRPr lang="en-US" sz="1300">
              <a:latin typeface="Futura Bk" pitchFamily="34" charset="0"/>
              <a:sym typeface="Monotype Sorts" pitchFamily="2" charset="2"/>
            </a:endParaRPr>
          </a:p>
        </p:txBody>
      </p:sp>
      <p:sp>
        <p:nvSpPr>
          <p:cNvPr id="522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254500" y="549275"/>
            <a:ext cx="2468563" cy="18510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1775" y="2644775"/>
            <a:ext cx="6348413" cy="6784975"/>
          </a:xfrm>
          <a:noFill/>
        </p:spPr>
        <p:txBody>
          <a:bodyPr wrap="square" lIns="97533" tIns="48767" rIns="97533" bIns="48767" numCol="1" anchor="t" anchorCtr="0" compatLnSpc="1">
            <a:prstTxWarp prst="textNoShape">
              <a:avLst/>
            </a:prstTxWarp>
          </a:bodyPr>
          <a:lstStyle/>
          <a:p>
            <a:pPr marL="103188" indent="-103188" defTabSz="914400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mtClean="0">
                <a:solidFill>
                  <a:srgbClr val="0A0A0A"/>
                </a:solidFill>
              </a:rPr>
              <a:t>Расширение памяти на объем от 32 кбайт до максимально возможного для конкретного типа ЦПУ (до 8 Мб)</a:t>
            </a:r>
            <a:endParaRPr lang="de-DE" smtClean="0">
              <a:solidFill>
                <a:srgbClr val="0A0A0A"/>
              </a:solidFill>
            </a:endParaRPr>
          </a:p>
          <a:p>
            <a:r>
              <a:rPr lang="ru-RU" smtClean="0">
                <a:solidFill>
                  <a:srgbClr val="0A0A0A"/>
                </a:solidFill>
              </a:rPr>
              <a:t>Отсутствие необходимости замены ЦПУ при потребности в большем объеме памяти</a:t>
            </a:r>
            <a:r>
              <a:rPr lang="de-DE" smtClean="0"/>
              <a:t> </a:t>
            </a:r>
          </a:p>
          <a:p>
            <a:r>
              <a:rPr lang="ru-RU" smtClean="0">
                <a:solidFill>
                  <a:srgbClr val="0A0A0A"/>
                </a:solidFill>
              </a:rPr>
              <a:t>Оптимальная конфигурация для конкретной задачи</a:t>
            </a:r>
            <a:endParaRPr lang="de-DE" smtClean="0">
              <a:solidFill>
                <a:srgbClr val="0A0A0A"/>
              </a:solidFill>
            </a:endParaRP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22338">
              <a:buClr>
                <a:srgbClr val="FFFFFF"/>
              </a:buClr>
            </a:pPr>
            <a:fld id="{82ED9D0A-0250-4FC6-9337-4067E2256075}" type="slidenum">
              <a:rPr lang="en-US" sz="1000">
                <a:solidFill>
                  <a:srgbClr val="000000"/>
                </a:solidFill>
                <a:latin typeface="FuturaA Bk BT"/>
              </a:rPr>
              <a:pPr algn="r" defTabSz="922338">
                <a:buClr>
                  <a:srgbClr val="FFFFFF"/>
                </a:buClr>
              </a:pPr>
              <a:t>14</a:t>
            </a:fld>
            <a:endParaRPr lang="en-US" sz="1000">
              <a:solidFill>
                <a:srgbClr val="000000"/>
              </a:solidFill>
              <a:latin typeface="FuturaA Bk BT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7" tIns="46510" rIns="93017" bIns="46510" anchor="b"/>
          <a:lstStyle/>
          <a:p>
            <a:pPr algn="r" defTabSz="923925" eaLnBrk="0" hangingPunct="0"/>
            <a:fld id="{45F6A77B-81C4-4CA5-BB00-5F95D2971DD9}" type="slidenum">
              <a:rPr lang="en-US" sz="1000">
                <a:latin typeface="FuturaA Bk BT"/>
              </a:rPr>
              <a:pPr algn="r" defTabSz="923925" eaLnBrk="0" hangingPunct="0"/>
              <a:t>15</a:t>
            </a:fld>
            <a:endParaRPr lang="en-US" sz="1000">
              <a:latin typeface="FuturaA Bk BT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39775"/>
            <a:ext cx="4945063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4695825"/>
            <a:ext cx="5006975" cy="4448175"/>
          </a:xfrm>
          <a:noFill/>
        </p:spPr>
        <p:txBody>
          <a:bodyPr wrap="square" lIns="93017" tIns="46510" rIns="93017" bIns="46510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r>
              <a:rPr lang="de-DE" smtClean="0"/>
              <a:t>Tabelle von Rüdiger Merz!!!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7" tIns="46510" rIns="93017" bIns="46510" anchor="b"/>
          <a:lstStyle/>
          <a:p>
            <a:pPr algn="r" defTabSz="923925" eaLnBrk="0" hangingPunct="0"/>
            <a:fld id="{97BB582B-3573-483E-8ED4-75AD6B71ABF5}" type="slidenum">
              <a:rPr lang="en-US" sz="1000">
                <a:latin typeface="FuturaA Bk BT"/>
              </a:rPr>
              <a:pPr algn="r" defTabSz="923925" eaLnBrk="0" hangingPunct="0"/>
              <a:t>16</a:t>
            </a:fld>
            <a:endParaRPr lang="en-US" sz="1000">
              <a:latin typeface="FuturaA Bk BT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39775"/>
            <a:ext cx="4945063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4695825"/>
            <a:ext cx="5006975" cy="4448175"/>
          </a:xfrm>
          <a:noFill/>
        </p:spPr>
        <p:txBody>
          <a:bodyPr wrap="square" lIns="93017" tIns="46510" rIns="93017" bIns="46510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r>
              <a:rPr lang="de-DE" smtClean="0"/>
              <a:t>Tabelle von Rüdiger Merz!!!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4516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3CAE4E3-716B-44C2-A65D-EECEBA48498A}" type="slidenum">
              <a:rPr lang="de-DE" sz="1200"/>
              <a:pPr algn="r"/>
              <a:t>17</a:t>
            </a:fld>
            <a:endParaRPr lang="de-DE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4516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3CAE4E3-716B-44C2-A65D-EECEBA48498A}" type="slidenum">
              <a:rPr lang="de-DE" sz="1200"/>
              <a:pPr algn="r"/>
              <a:t>18</a:t>
            </a:fld>
            <a:endParaRPr lang="de-DE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7" tIns="46510" rIns="93017" bIns="46510" anchor="b"/>
          <a:lstStyle/>
          <a:p>
            <a:pPr algn="r" defTabSz="923925" eaLnBrk="0" hangingPunct="0"/>
            <a:fld id="{B62C49DC-5D88-44AA-B8E0-AD3785720734}" type="slidenum">
              <a:rPr lang="en-US" sz="1000">
                <a:latin typeface="FuturaA Bk BT"/>
              </a:rPr>
              <a:pPr algn="r" defTabSz="923925" eaLnBrk="0" hangingPunct="0"/>
              <a:t>20</a:t>
            </a:fld>
            <a:endParaRPr lang="en-US" sz="1000">
              <a:latin typeface="FuturaA Bk BT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39775"/>
            <a:ext cx="4945063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4695825"/>
            <a:ext cx="5006975" cy="4448175"/>
          </a:xfrm>
          <a:noFill/>
        </p:spPr>
        <p:txBody>
          <a:bodyPr wrap="square" lIns="93017" tIns="46510" rIns="93017" bIns="46510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Совместимость по системе команд с</a:t>
            </a:r>
            <a:r>
              <a:rPr lang="de-DE" sz="1800" smtClean="0">
                <a:solidFill>
                  <a:srgbClr val="0A0A0A"/>
                </a:solidFill>
              </a:rPr>
              <a:t> S7-300 (</a:t>
            </a:r>
            <a:r>
              <a:rPr lang="ru-RU" sz="1800" smtClean="0">
                <a:solidFill>
                  <a:srgbClr val="0A0A0A"/>
                </a:solidFill>
              </a:rPr>
              <a:t>исключая </a:t>
            </a:r>
            <a:r>
              <a:rPr lang="en-US" sz="1800" smtClean="0">
                <a:solidFill>
                  <a:srgbClr val="0A0A0A"/>
                </a:solidFill>
              </a:rPr>
              <a:t>CPU</a:t>
            </a:r>
            <a:r>
              <a:rPr lang="de-DE" sz="1800" smtClean="0">
                <a:solidFill>
                  <a:srgbClr val="0A0A0A"/>
                </a:solidFill>
              </a:rPr>
              <a:t> 318)</a:t>
            </a:r>
            <a:endParaRPr lang="ru-RU" sz="1800" smtClean="0">
              <a:solidFill>
                <a:srgbClr val="0A0A0A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Компактная модульная конструкция</a:t>
            </a: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Простой и быстрый монтаж на стандартную 35-мм </a:t>
            </a:r>
            <a:r>
              <a:rPr lang="en-US" sz="1800" smtClean="0">
                <a:solidFill>
                  <a:srgbClr val="0A0A0A"/>
                </a:solidFill>
              </a:rPr>
              <a:t>DIN-</a:t>
            </a:r>
            <a:r>
              <a:rPr lang="ru-RU" sz="1800" smtClean="0">
                <a:solidFill>
                  <a:srgbClr val="0A0A0A"/>
                </a:solidFill>
              </a:rPr>
              <a:t>рейку</a:t>
            </a: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До 32 модулей в ряд</a:t>
            </a: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Высокая гибкость при использовании в централизованных и нецентрализованных системах:</a:t>
            </a:r>
          </a:p>
          <a:p>
            <a:pPr>
              <a:buFont typeface="Arial" pitchFamily="34" charset="0"/>
              <a:buNone/>
            </a:pPr>
            <a:r>
              <a:rPr lang="ru-RU" sz="1800" smtClean="0">
                <a:solidFill>
                  <a:srgbClr val="0A0A0A"/>
                </a:solidFill>
              </a:rPr>
              <a:t>       1) программированию с помощью </a:t>
            </a:r>
            <a:r>
              <a:rPr lang="de-DE" sz="1800" smtClean="0">
                <a:solidFill>
                  <a:srgbClr val="0A0A0A"/>
                </a:solidFill>
              </a:rPr>
              <a:t> STEP®7 </a:t>
            </a:r>
            <a:r>
              <a:rPr lang="ru-RU" sz="1800" smtClean="0">
                <a:solidFill>
                  <a:srgbClr val="0A0A0A"/>
                </a:solidFill>
              </a:rPr>
              <a:t>или </a:t>
            </a:r>
            <a:r>
              <a:rPr lang="en-US" sz="1800" smtClean="0">
                <a:solidFill>
                  <a:srgbClr val="0A0A0A"/>
                </a:solidFill>
              </a:rPr>
              <a:t>WinPLC7</a:t>
            </a:r>
            <a:r>
              <a:rPr lang="ru-RU" sz="1800" smtClean="0">
                <a:solidFill>
                  <a:srgbClr val="0A0A0A"/>
                </a:solidFill>
              </a:rPr>
              <a:t>;</a:t>
            </a:r>
            <a:endParaRPr lang="de-DE" sz="1800" smtClean="0">
              <a:solidFill>
                <a:srgbClr val="0A0A0A"/>
              </a:solidFill>
            </a:endParaRPr>
          </a:p>
          <a:p>
            <a:pPr>
              <a:buFont typeface="Arial" pitchFamily="34" charset="0"/>
              <a:buNone/>
            </a:pPr>
            <a:r>
              <a:rPr lang="ru-RU" sz="1800" smtClean="0">
                <a:solidFill>
                  <a:srgbClr val="0A0A0A"/>
                </a:solidFill>
              </a:rPr>
              <a:t>       2) простота подключения к большинству основных промышленных сетей</a:t>
            </a:r>
            <a:r>
              <a:rPr lang="de-DE" sz="1800" smtClean="0">
                <a:solidFill>
                  <a:srgbClr val="0A0A0A"/>
                </a:solidFill>
              </a:rPr>
              <a:t>:</a:t>
            </a:r>
            <a:r>
              <a:rPr lang="ru-RU" sz="1800" smtClean="0">
                <a:solidFill>
                  <a:srgbClr val="0A0A0A"/>
                </a:solidFill>
              </a:rPr>
              <a:t> </a:t>
            </a:r>
            <a:r>
              <a:rPr lang="de-DE" sz="1800" i="1" smtClean="0">
                <a:solidFill>
                  <a:srgbClr val="0A0A0A"/>
                </a:solidFill>
              </a:rPr>
              <a:t>Profibus DP, CANopen, DeviceNet,</a:t>
            </a:r>
            <a:r>
              <a:rPr lang="de-DE" sz="1800" smtClean="0">
                <a:solidFill>
                  <a:srgbClr val="0A0A0A"/>
                </a:solidFill>
              </a:rPr>
              <a:t> </a:t>
            </a:r>
            <a:r>
              <a:rPr lang="de-DE" sz="1800" i="1" smtClean="0">
                <a:solidFill>
                  <a:srgbClr val="0A0A0A"/>
                </a:solidFill>
              </a:rPr>
              <a:t>Modbus</a:t>
            </a:r>
            <a:r>
              <a:rPr lang="ru-RU" sz="1800" smtClean="0">
                <a:solidFill>
                  <a:srgbClr val="0A0A0A"/>
                </a:solidFill>
              </a:rPr>
              <a:t> </a:t>
            </a:r>
            <a:r>
              <a:rPr lang="de-DE" sz="1800" smtClean="0">
                <a:solidFill>
                  <a:srgbClr val="0A0A0A"/>
                </a:solidFill>
              </a:rPr>
              <a:t> </a:t>
            </a:r>
            <a:r>
              <a:rPr lang="ru-RU" sz="1800" smtClean="0">
                <a:solidFill>
                  <a:srgbClr val="0A0A0A"/>
                </a:solidFill>
              </a:rPr>
              <a:t>и др.</a:t>
            </a: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 Встроенная рабочая память </a:t>
            </a:r>
          </a:p>
          <a:p>
            <a:pPr>
              <a:buFont typeface="Wingdings" pitchFamily="2" charset="2"/>
              <a:buChar char="§"/>
            </a:pPr>
            <a:r>
              <a:rPr lang="ru-RU" sz="1800" smtClean="0">
                <a:solidFill>
                  <a:srgbClr val="0A0A0A"/>
                </a:solidFill>
              </a:rPr>
              <a:t>Подключение внешних цепей с помощью клемм с пружинным контактом</a:t>
            </a:r>
            <a:endParaRPr lang="de-DE" sz="1800" smtClean="0">
              <a:solidFill>
                <a:srgbClr val="0A0A0A"/>
              </a:solidFill>
            </a:endParaRP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None/>
            </a:pPr>
            <a:r>
              <a:rPr lang="ru-RU" smtClean="0"/>
              <a:t>Порт </a:t>
            </a:r>
            <a:r>
              <a:rPr lang="en-US" smtClean="0"/>
              <a:t>PG</a:t>
            </a:r>
            <a:r>
              <a:rPr lang="ru-RU" smtClean="0"/>
              <a:t>/</a:t>
            </a:r>
            <a:r>
              <a:rPr lang="en-US" smtClean="0"/>
              <a:t>OP</a:t>
            </a:r>
          </a:p>
          <a:p>
            <a:r>
              <a:rPr lang="ru-RU" smtClean="0"/>
              <a:t>S7 коммуникации (сервер) </a:t>
            </a:r>
            <a:endParaRPr lang="en-US" smtClean="0"/>
          </a:p>
          <a:p>
            <a:r>
              <a:rPr lang="ru-RU" smtClean="0"/>
              <a:t>RFC1006</a:t>
            </a:r>
          </a:p>
          <a:p>
            <a:r>
              <a:rPr lang="ru-RU" smtClean="0"/>
              <a:t>TCP/IP</a:t>
            </a:r>
          </a:p>
          <a:p>
            <a:r>
              <a:rPr lang="ru-RU" smtClean="0"/>
              <a:t>Параметрирование с помощью NetPro от Siemens</a:t>
            </a:r>
            <a:endParaRPr lang="en-US" smtClean="0"/>
          </a:p>
          <a:p>
            <a:pPr>
              <a:buFont typeface="Arial" pitchFamily="34" charset="0"/>
              <a:buNone/>
            </a:pPr>
            <a:r>
              <a:rPr lang="ru-RU" smtClean="0"/>
              <a:t>Встроенный веб-сайт</a:t>
            </a:r>
          </a:p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8688" y="739775"/>
            <a:ext cx="4945062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xfrm>
            <a:off x="895350" y="4695825"/>
            <a:ext cx="5006975" cy="44481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5325" y="414338"/>
            <a:ext cx="5403850" cy="4052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xfrm>
            <a:off x="817563" y="4714875"/>
            <a:ext cx="5162550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defTabSz="914400"/>
            <a:r>
              <a:rPr lang="de-DE" smtClean="0"/>
              <a:t> die einzelnen Module werden werkzeuglos und direkt auf die Tragschiene gerastet, es werden keine zusätzlichen Komponenten benötigt</a:t>
            </a:r>
          </a:p>
          <a:p>
            <a:pPr marL="0" indent="0" defTabSz="914400"/>
            <a:r>
              <a:rPr lang="de-DE" smtClean="0"/>
              <a:t> der gesamt Aufbau besteht aus 3 Teilen: dem Buskoppler, den I/O-Modulen und den Versorgungsmodulen</a:t>
            </a:r>
          </a:p>
          <a:p>
            <a:pPr marL="0" indent="0" defTabSz="914400"/>
            <a:r>
              <a:rPr lang="de-DE" smtClean="0"/>
              <a:t> der max. Stationsaufbau besteht aus 64 Elektronikmodulen</a:t>
            </a:r>
          </a:p>
          <a:p>
            <a:pPr marL="0" indent="0" defTabSz="914400"/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97" tIns="46500" rIns="92997" bIns="46500" anchor="b"/>
          <a:lstStyle/>
          <a:p>
            <a:pPr algn="r" defTabSz="923925" eaLnBrk="0" hangingPunct="0"/>
            <a:fld id="{670D5902-1B29-45EB-9ABD-3755B4CC5922}" type="slidenum">
              <a:rPr lang="en-US" sz="1000">
                <a:latin typeface="FuturaA Bk BT"/>
              </a:rPr>
              <a:pPr algn="r" defTabSz="923925" eaLnBrk="0" hangingPunct="0"/>
              <a:t>26</a:t>
            </a:fld>
            <a:endParaRPr lang="en-US" sz="1000">
              <a:latin typeface="FuturaA Bk BT"/>
            </a:endParaRPr>
          </a:p>
        </p:txBody>
      </p:sp>
      <p:sp>
        <p:nvSpPr>
          <p:cNvPr id="86019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97" tIns="46500" rIns="92997" bIns="46500" anchor="b"/>
          <a:lstStyle/>
          <a:p>
            <a:pPr algn="r" defTabSz="923925" eaLnBrk="0" hangingPunct="0"/>
            <a:fld id="{39AD9FD6-0077-4ECC-A612-B7B244F0BDAA}" type="slidenum">
              <a:rPr lang="en-US" sz="1000">
                <a:latin typeface="FuturaA Bk BT"/>
              </a:rPr>
              <a:pPr algn="r" defTabSz="923925" eaLnBrk="0" hangingPunct="0"/>
              <a:t>26</a:t>
            </a:fld>
            <a:endParaRPr lang="en-US" sz="1000">
              <a:latin typeface="FuturaA Bk BT"/>
            </a:endParaRPr>
          </a:p>
        </p:txBody>
      </p:sp>
      <p:sp>
        <p:nvSpPr>
          <p:cNvPr id="86020" name="Rectangle 7"/>
          <p:cNvSpPr txBox="1">
            <a:spLocks noGrp="1" noChangeArrowheads="1"/>
          </p:cNvSpPr>
          <p:nvPr/>
        </p:nvSpPr>
        <p:spPr bwMode="auto">
          <a:xfrm>
            <a:off x="3883025" y="9390063"/>
            <a:ext cx="2914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97" tIns="46500" rIns="92997" bIns="46500" anchor="b"/>
          <a:lstStyle/>
          <a:p>
            <a:pPr algn="r" defTabSz="923925" eaLnBrk="0" hangingPunct="0"/>
            <a:fld id="{1E93F9B3-0864-44FA-BF7F-65641E5D6FBC}" type="slidenum">
              <a:rPr lang="en-US" sz="1000">
                <a:latin typeface="FuturaA Bk BT"/>
              </a:rPr>
              <a:pPr algn="r" defTabSz="923925" eaLnBrk="0" hangingPunct="0"/>
              <a:t>26</a:t>
            </a:fld>
            <a:endParaRPr lang="en-US" sz="1000">
              <a:latin typeface="FuturaA Bk BT"/>
            </a:endParaRPr>
          </a:p>
        </p:txBody>
      </p:sp>
      <p:sp>
        <p:nvSpPr>
          <p:cNvPr id="860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411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714875"/>
            <a:ext cx="4984750" cy="4467225"/>
          </a:xfrm>
          <a:noFill/>
        </p:spPr>
        <p:txBody>
          <a:bodyPr wrap="square" lIns="92997" tIns="46500" rIns="92997" bIns="46500" numCol="1" anchor="t" anchorCtr="0" compatLnSpc="1">
            <a:prstTxWarp prst="textNoShape">
              <a:avLst/>
            </a:prstTxWarp>
          </a:bodyPr>
          <a:lstStyle/>
          <a:p>
            <a:pPr marL="117475" indent="-117475" defTabSz="914400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6913" y="414338"/>
            <a:ext cx="5403850" cy="4052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xfrm>
            <a:off x="817563" y="4714875"/>
            <a:ext cx="5162550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defTabSz="914400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6913" y="414338"/>
            <a:ext cx="5403850" cy="4052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xfrm>
            <a:off x="817563" y="4714875"/>
            <a:ext cx="5162550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588" lvl="1" indent="0" defTabSz="914400" eaLnBrk="0" hangingPunct="0">
              <a:lnSpc>
                <a:spcPct val="100000"/>
              </a:lnSpc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mtClean="0">
                <a:solidFill>
                  <a:srgbClr val="0A0A0A"/>
                </a:solidFill>
              </a:rPr>
              <a:t>Скорость передачи данных по системной шине </a:t>
            </a:r>
            <a:r>
              <a:rPr lang="de-DE" smtClean="0">
                <a:solidFill>
                  <a:srgbClr val="0A0A0A"/>
                </a:solidFill>
              </a:rPr>
              <a:t>48</a:t>
            </a:r>
            <a:r>
              <a:rPr lang="ru-RU" smtClean="0">
                <a:solidFill>
                  <a:srgbClr val="0A0A0A"/>
                </a:solidFill>
              </a:rPr>
              <a:t> Мбит/с, не зависит от количества модулей в станции</a:t>
            </a:r>
            <a:endParaRPr lang="de-DE" smtClean="0">
              <a:solidFill>
                <a:srgbClr val="0A0A0A"/>
              </a:solidFill>
            </a:endParaRPr>
          </a:p>
          <a:p>
            <a:pPr marL="1588" lvl="1" indent="0" defTabSz="914400" eaLnBrk="0" hangingPunct="0">
              <a:lnSpc>
                <a:spcPct val="100000"/>
              </a:lnSpc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mtClean="0">
                <a:solidFill>
                  <a:srgbClr val="0A0A0A"/>
                </a:solidFill>
              </a:rPr>
              <a:t>Очень короткое время реакции (менее 20 мкс)</a:t>
            </a:r>
          </a:p>
          <a:p>
            <a:pPr marL="1588" lvl="1" indent="0" defTabSz="914400" eaLnBrk="0" hangingPunct="0">
              <a:lnSpc>
                <a:spcPct val="100000"/>
              </a:lnSpc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mtClean="0">
                <a:solidFill>
                  <a:srgbClr val="0A0A0A"/>
                </a:solidFill>
              </a:rPr>
              <a:t>До 64 модулей в одной станции </a:t>
            </a:r>
            <a:endParaRPr lang="ru-RU" b="1" smtClean="0">
              <a:solidFill>
                <a:srgbClr val="0A0A0A"/>
              </a:solidFill>
            </a:endParaRPr>
          </a:p>
          <a:p>
            <a:pPr marL="1588" lvl="1" indent="0" defTabSz="914400" eaLnBrk="0" hangingPunct="0">
              <a:lnSpc>
                <a:spcPct val="100000"/>
              </a:lnSpc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mtClean="0">
                <a:solidFill>
                  <a:srgbClr val="0A0A0A"/>
                </a:solidFill>
              </a:rPr>
              <a:t>Высокая помехозащищенность</a:t>
            </a:r>
            <a:endParaRPr lang="de-DE" smtClean="0">
              <a:solidFill>
                <a:srgbClr val="0A0A0A"/>
              </a:solidFill>
            </a:endParaRPr>
          </a:p>
          <a:p>
            <a:pPr marL="0" indent="0" defTabSz="914400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3CEBA-D761-214C-8BC7-E16526F550CB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2908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0"/>
            <a:ext cx="9144000" cy="3505200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Rechteck 6"/>
          <p:cNvSpPr/>
          <p:nvPr userDrawn="1"/>
        </p:nvSpPr>
        <p:spPr>
          <a:xfrm>
            <a:off x="0" y="3505200"/>
            <a:ext cx="9144000" cy="2667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pic>
        <p:nvPicPr>
          <p:cNvPr id="7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8373" y="2130426"/>
            <a:ext cx="8198465" cy="1253510"/>
          </a:xfrm>
        </p:spPr>
        <p:txBody>
          <a:bodyPr anchor="b"/>
          <a:lstStyle>
            <a:lvl1pPr>
              <a:defRPr sz="3500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88374" y="3600450"/>
            <a:ext cx="6400800" cy="1752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C618E-AADE-4748-B2A9-8C6D1AED8D47}" type="datetime6">
              <a:rPr lang="en-GB"/>
              <a:pPr>
                <a:defRPr/>
              </a:pPr>
              <a:t>October 13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AF49A-22BB-488B-B287-F0D623927B3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5" name="Rechteck 8"/>
          <p:cNvSpPr/>
          <p:nvPr userDrawn="1"/>
        </p:nvSpPr>
        <p:spPr>
          <a:xfrm>
            <a:off x="0" y="4895850"/>
            <a:ext cx="9144000" cy="12192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6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6905" y="245811"/>
            <a:ext cx="8229600" cy="800305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6905" y="1351938"/>
            <a:ext cx="8309895" cy="2925097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17419-4FFB-4FD0-8419-6BE536F1845E}" type="datetime6">
              <a:rPr lang="en-GB"/>
              <a:pPr>
                <a:defRPr/>
              </a:pPr>
              <a:t>October 13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CC743-2A4C-45E1-8C6C-897747C3AEA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20885-E0D9-4C46-BD57-265469A14D60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A77E8-2A06-4DFA-BCAC-FB53C65B95D7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5" name="Rechteck 6"/>
          <p:cNvSpPr/>
          <p:nvPr userDrawn="1"/>
        </p:nvSpPr>
        <p:spPr>
          <a:xfrm>
            <a:off x="0" y="0"/>
            <a:ext cx="9144000" cy="3505200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Rechteck 7"/>
          <p:cNvSpPr/>
          <p:nvPr userDrawn="1"/>
        </p:nvSpPr>
        <p:spPr>
          <a:xfrm>
            <a:off x="0" y="3505200"/>
            <a:ext cx="9144000" cy="2667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pic>
        <p:nvPicPr>
          <p:cNvPr id="7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5098" y="2021863"/>
            <a:ext cx="8318089" cy="1362075"/>
          </a:xfrm>
        </p:spPr>
        <p:txBody>
          <a:bodyPr anchor="b"/>
          <a:lstStyle>
            <a:lvl1pPr algn="l">
              <a:defRPr sz="3500" b="1" cap="all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5098" y="3605158"/>
            <a:ext cx="8126003" cy="179438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EE130-8F6F-4C03-B0D1-97E9CE0E95FF}" type="datetime6">
              <a:rPr lang="en-GB"/>
              <a:pPr>
                <a:defRPr/>
              </a:pPr>
              <a:t>October 13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4FEE7-5314-4FC8-BF52-8F56CD45963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4895850"/>
            <a:ext cx="9144000" cy="12192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8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597742"/>
            <a:ext cx="4040188" cy="3297901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597743"/>
            <a:ext cx="4041775" cy="3297900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C74BD-2EE5-4427-84FC-3C0A4E35027E}" type="datetime6">
              <a:rPr lang="en-GB"/>
              <a:pPr>
                <a:defRPr/>
              </a:pPr>
              <a:t>October 13</a:t>
            </a:fld>
            <a:endParaRPr lang="de-DE"/>
          </a:p>
        </p:txBody>
      </p:sp>
      <p:sp>
        <p:nvSpPr>
          <p:cNvPr id="10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7FE85-DBFE-4375-A049-006BB8F1448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3652-7BB2-4710-BB5B-CA3D016C13C3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C95E2-48B6-4285-AFDF-EAE42266C66D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A5711-5ADE-4BD6-A78B-A4685D8AD34A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D894-01CB-477E-B2C8-7F600DD28CEC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37797-3B1F-4378-AA5F-F7E4499E968D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23B4C-BACC-4726-94E7-B0841D562D6E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8358" y="5033836"/>
            <a:ext cx="824844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86696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38357" y="5600574"/>
            <a:ext cx="8248441" cy="4009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4BA83-00E4-4035-80AA-183ADFF8A212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62CC2-179F-4CD3-A62B-9D152062A7BE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4" name="Rechteck 6"/>
          <p:cNvSpPr/>
          <p:nvPr userDrawn="1"/>
        </p:nvSpPr>
        <p:spPr>
          <a:xfrm>
            <a:off x="0" y="0"/>
            <a:ext cx="9144000" cy="3505200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5" name="Rechteck 7"/>
          <p:cNvSpPr/>
          <p:nvPr userDrawn="1"/>
        </p:nvSpPr>
        <p:spPr>
          <a:xfrm>
            <a:off x="0" y="3505200"/>
            <a:ext cx="9144000" cy="2667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pic>
        <p:nvPicPr>
          <p:cNvPr id="6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6307" y="2690084"/>
            <a:ext cx="8381053" cy="815116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570842" y="274638"/>
            <a:ext cx="1181509" cy="5723039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990735" cy="5723039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0E1D5-571C-4061-AD29-3AA2B48C65AD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4AF1E-362D-4C55-9440-FC1561B43A8C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38" y="242888"/>
            <a:ext cx="8380412" cy="8159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6238" y="1352550"/>
            <a:ext cx="8310562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6238" y="3587750"/>
            <a:ext cx="8310562" cy="208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553200" y="61737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6C3A4-6069-4493-9D01-C5BBC2130A29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783513" y="6492875"/>
            <a:ext cx="903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AC35F-8A66-44D7-AF72-EE1F1C46C79A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99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solidFill>
                <a:srgbClr val="19925D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76238" y="242888"/>
            <a:ext cx="8380412" cy="815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 smtClean="0"/>
              <a:t>Mastertitelformat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de-DE" dirty="0"/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76238" y="1352550"/>
            <a:ext cx="8310562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553200" y="61737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 cap="all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B84174D4-5994-403D-9DCA-68BC84090F59}" type="datetime6">
              <a:rPr lang="en-GB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783513" y="6492875"/>
            <a:ext cx="90328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81B83A7-50D3-4D06-982A-FC6EAF8568AC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1033" name="Picture 2" descr="C:\Users\sisinger\Desktop\Logo_VIPA_AYC_2013_white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3400" y="6319838"/>
            <a:ext cx="944563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06" r:id="rId3"/>
    <p:sldLayoutId id="2147483710" r:id="rId4"/>
    <p:sldLayoutId id="2147483711" r:id="rId5"/>
    <p:sldLayoutId id="2147483705" r:id="rId6"/>
    <p:sldLayoutId id="2147483704" r:id="rId7"/>
    <p:sldLayoutId id="2147483703" r:id="rId8"/>
    <p:sldLayoutId id="2147483702" r:id="rId9"/>
    <p:sldLayoutId id="2147483712" r:id="rId10"/>
    <p:sldLayoutId id="2147483701" r:id="rId11"/>
    <p:sldLayoutId id="2147483707" r:id="rId12"/>
  </p:sldLayoutIdLst>
  <p:transition>
    <p:dissolve/>
  </p:transition>
  <p:timing>
    <p:tnLst>
      <p:par>
        <p:cTn id="1" dur="indefinite" restart="never" nodeType="tmRoot"/>
      </p:par>
    </p:tnLst>
  </p:timing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 cap="all">
          <a:solidFill>
            <a:srgbClr val="199263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rgbClr val="199263"/>
          </a:solidFill>
          <a:latin typeface="Arial" pitchFamily="34" charset="0"/>
        </a:defRPr>
      </a:lvl9pPr>
    </p:titleStyle>
    <p:bodyStyle>
      <a:lvl1pPr marL="180975" indent="-180975" algn="l" defTabSz="457200" rtl="0" fontAlgn="base">
        <a:lnSpc>
          <a:spcPts val="2000"/>
        </a:lnSpc>
        <a:spcBef>
          <a:spcPts val="400"/>
        </a:spcBef>
        <a:spcAft>
          <a:spcPct val="0"/>
        </a:spcAft>
        <a:buClr>
          <a:srgbClr val="199263"/>
        </a:buClr>
        <a:buFont typeface="Arial" pitchFamily="34" charset="0"/>
        <a:buChar char="•"/>
        <a:defRPr sz="1400" kern="1200">
          <a:solidFill>
            <a:srgbClr val="646566"/>
          </a:solidFill>
          <a:latin typeface="+mn-lt"/>
          <a:ea typeface="+mn-ea"/>
          <a:cs typeface="+mn-cs"/>
        </a:defRPr>
      </a:lvl1pPr>
      <a:lvl2pPr marL="450850" indent="-269875" algn="l" defTabSz="457200" rtl="0" fontAlgn="base">
        <a:lnSpc>
          <a:spcPts val="2000"/>
        </a:lnSpc>
        <a:spcBef>
          <a:spcPts val="400"/>
        </a:spcBef>
        <a:spcAft>
          <a:spcPct val="0"/>
        </a:spcAft>
        <a:buClr>
          <a:srgbClr val="199263"/>
        </a:buClr>
        <a:buFont typeface="Arial" pitchFamily="34" charset="0"/>
        <a:buChar char="•"/>
        <a:defRPr sz="1400" kern="1200">
          <a:solidFill>
            <a:srgbClr val="646566"/>
          </a:solidFill>
          <a:latin typeface="+mn-lt"/>
          <a:ea typeface="+mn-ea"/>
          <a:cs typeface="+mn-cs"/>
        </a:defRPr>
      </a:lvl2pPr>
      <a:lvl3pPr marL="541338" indent="-180975" algn="l" defTabSz="457200" rtl="0" fontAlgn="base">
        <a:lnSpc>
          <a:spcPts val="2000"/>
        </a:lnSpc>
        <a:spcBef>
          <a:spcPts val="400"/>
        </a:spcBef>
        <a:spcAft>
          <a:spcPct val="0"/>
        </a:spcAft>
        <a:buClr>
          <a:srgbClr val="199263"/>
        </a:buClr>
        <a:buFont typeface="Arial" pitchFamily="34" charset="0"/>
        <a:buChar char="•"/>
        <a:defRPr sz="1400" kern="1200">
          <a:solidFill>
            <a:srgbClr val="646566"/>
          </a:solidFill>
          <a:latin typeface="+mn-lt"/>
          <a:ea typeface="+mn-ea"/>
          <a:cs typeface="+mn-cs"/>
        </a:defRPr>
      </a:lvl3pPr>
      <a:lvl4pPr marL="720725" indent="-179388" algn="l" defTabSz="457200" rtl="0" fontAlgn="base">
        <a:lnSpc>
          <a:spcPts val="2000"/>
        </a:lnSpc>
        <a:spcBef>
          <a:spcPts val="400"/>
        </a:spcBef>
        <a:spcAft>
          <a:spcPct val="0"/>
        </a:spcAft>
        <a:buClr>
          <a:srgbClr val="199263"/>
        </a:buClr>
        <a:buFont typeface="Arial" pitchFamily="34" charset="0"/>
        <a:buChar char="•"/>
        <a:defRPr sz="1400" kern="1200">
          <a:solidFill>
            <a:srgbClr val="646566"/>
          </a:solidFill>
          <a:latin typeface="+mn-lt"/>
          <a:ea typeface="+mn-ea"/>
          <a:cs typeface="+mn-cs"/>
        </a:defRPr>
      </a:lvl4pPr>
      <a:lvl5pPr marL="893763" indent="-173038" algn="l" defTabSz="457200" rtl="0" fontAlgn="base">
        <a:lnSpc>
          <a:spcPts val="2000"/>
        </a:lnSpc>
        <a:spcBef>
          <a:spcPts val="400"/>
        </a:spcBef>
        <a:spcAft>
          <a:spcPct val="0"/>
        </a:spcAft>
        <a:buClr>
          <a:srgbClr val="199263"/>
        </a:buClr>
        <a:buFont typeface="Arial" pitchFamily="34" charset="0"/>
        <a:buChar char="•"/>
        <a:defRPr sz="1400" kern="1200">
          <a:solidFill>
            <a:srgbClr val="64656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speed7.com/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jpeg"/><Relationship Id="rId5" Type="http://schemas.openxmlformats.org/officeDocument/2006/relationships/image" Target="../media/image3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wmf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172.20.139.96/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Untertitel 2"/>
          <p:cNvSpPr>
            <a:spLocks noGrp="1"/>
          </p:cNvSpPr>
          <p:nvPr>
            <p:ph type="subTitle" idx="1"/>
          </p:nvPr>
        </p:nvSpPr>
        <p:spPr>
          <a:xfrm>
            <a:off x="388938" y="3600450"/>
            <a:ext cx="8297862" cy="1752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cap="none"/>
              <a:t>ОКТЯБРЬ 2013</a:t>
            </a:r>
            <a:endParaRPr lang="de-DE" cap="none"/>
          </a:p>
        </p:txBody>
      </p:sp>
      <p:sp>
        <p:nvSpPr>
          <p:cNvPr id="717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BE1ACF-7A37-4529-B532-29695B99E96B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8938" y="2130425"/>
            <a:ext cx="5370512" cy="1254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2400" cap="none" dirty="0" smtClean="0"/>
              <a:t>ПЛК VIPA. Проверенные решения и передовые разработки </a:t>
            </a:r>
            <a:endParaRPr lang="de-DE" sz="2400" cap="none" dirty="0" smtClean="0"/>
          </a:p>
        </p:txBody>
      </p:sp>
      <p:pic>
        <p:nvPicPr>
          <p:cNvPr id="7177" name="Bild 8" descr="VIPA_SLIO_Profinet_Aufbau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2613" y="4959350"/>
            <a:ext cx="1817687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8" descr="W:\15_Bilddatenbank\01_VIPA\Zubehoer\Zubehoer_Allgemein\Teleservice_Allgemein\VIPA_Zubehoer_Titel_Teleservic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1575" y="2155825"/>
            <a:ext cx="949325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Bild 10" descr="VIPA_System_TP_01-_Movicon03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73863" y="2508250"/>
            <a:ext cx="2244725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Bild 6" descr="VIPA_Titel_300S_314SC_CMYK_wide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894138"/>
            <a:ext cx="2139950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Bild 7" descr="VIPA_System_200V_01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24413" y="4813300"/>
            <a:ext cx="1643062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628650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Содержание </a:t>
            </a:r>
            <a:endParaRPr lang="en-US" cap="none" smtClean="0"/>
          </a:p>
        </p:txBody>
      </p:sp>
      <p:sp>
        <p:nvSpPr>
          <p:cNvPr id="4403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2113" y="1223963"/>
            <a:ext cx="7721600" cy="4448175"/>
          </a:xfrm>
        </p:spPr>
        <p:txBody>
          <a:bodyPr lIns="0" tIns="0" rIns="0" bIns="0"/>
          <a:lstStyle/>
          <a:p>
            <a:pPr marL="381000" indent="-381000" defTabSz="914400">
              <a:lnSpc>
                <a:spcPts val="2200"/>
              </a:lnSpc>
              <a:spcAft>
                <a:spcPts val="1800"/>
              </a:spcAft>
              <a:buClr>
                <a:srgbClr val="0A0A0A"/>
              </a:buClr>
              <a:buFont typeface="Futura Md BT" pitchFamily="34" charset="0"/>
              <a:buAutoNum type="arabicPeriod"/>
              <a:tabLst>
                <a:tab pos="3946525" algn="l"/>
              </a:tabLst>
            </a:pPr>
            <a:r>
              <a:rPr lang="ru-RU" sz="2000" dirty="0" smtClean="0">
                <a:solidFill>
                  <a:srgbClr val="0A0A0A"/>
                </a:solidFill>
              </a:rPr>
              <a:t>Компания </a:t>
            </a:r>
            <a:r>
              <a:rPr lang="en-US" sz="2000" dirty="0" smtClean="0">
                <a:solidFill>
                  <a:srgbClr val="0A0A0A"/>
                </a:solidFill>
              </a:rPr>
              <a:t>VIPA</a:t>
            </a:r>
          </a:p>
          <a:p>
            <a:pPr marL="381000" indent="-381000" defTabSz="914400">
              <a:lnSpc>
                <a:spcPts val="2200"/>
              </a:lnSpc>
              <a:spcAft>
                <a:spcPts val="1800"/>
              </a:spcAft>
              <a:buClr>
                <a:srgbClr val="0A0A0A"/>
              </a:buClr>
              <a:buFont typeface="Futura Md BT" pitchFamily="34" charset="0"/>
              <a:buAutoNum type="arabicPeriod"/>
              <a:tabLst>
                <a:tab pos="3946525" algn="l"/>
              </a:tabLst>
            </a:pPr>
            <a:r>
              <a:rPr lang="ru-RU" sz="2000" dirty="0" smtClean="0">
                <a:solidFill>
                  <a:srgbClr val="0A0A0A"/>
                </a:solidFill>
              </a:rPr>
              <a:t>Программа поставок</a:t>
            </a:r>
            <a:endParaRPr lang="en-US" sz="2000" dirty="0" smtClean="0">
              <a:solidFill>
                <a:srgbClr val="0A0A0A"/>
              </a:solidFill>
            </a:endParaRPr>
          </a:p>
          <a:p>
            <a:pPr marL="381000" indent="-381000" defTabSz="914400">
              <a:lnSpc>
                <a:spcPts val="2200"/>
              </a:lnSpc>
              <a:spcAft>
                <a:spcPts val="1800"/>
              </a:spcAft>
              <a:buClr>
                <a:srgbClr val="0A0A0A"/>
              </a:buClr>
              <a:buFont typeface="Futura Md BT" pitchFamily="34" charset="0"/>
              <a:buAutoNum type="arabicPeriod"/>
              <a:tabLst>
                <a:tab pos="3946525" algn="l"/>
              </a:tabLst>
            </a:pPr>
            <a:r>
              <a:rPr lang="ru-RU" sz="2000" dirty="0" smtClean="0">
                <a:solidFill>
                  <a:srgbClr val="0A0A0A"/>
                </a:solidFill>
              </a:rPr>
              <a:t>ПЛК на кристалле (технология </a:t>
            </a:r>
            <a:r>
              <a:rPr lang="en-US" sz="2000" dirty="0" smtClean="0">
                <a:solidFill>
                  <a:srgbClr val="0A0A0A"/>
                </a:solidFill>
              </a:rPr>
              <a:t>SPEED7</a:t>
            </a:r>
            <a:r>
              <a:rPr lang="ru-RU" sz="2000" dirty="0" smtClean="0">
                <a:solidFill>
                  <a:srgbClr val="0A0A0A"/>
                </a:solidFill>
              </a:rPr>
              <a:t>)</a:t>
            </a:r>
          </a:p>
          <a:p>
            <a:pPr marL="381000" indent="-381000" defTabSz="914400">
              <a:lnSpc>
                <a:spcPts val="2200"/>
              </a:lnSpc>
              <a:spcAft>
                <a:spcPts val="1800"/>
              </a:spcAft>
              <a:buClr>
                <a:srgbClr val="0A0A0A"/>
              </a:buClr>
              <a:buFont typeface="Futura Md BT" pitchFamily="34" charset="0"/>
              <a:buAutoNum type="arabicPeriod"/>
              <a:tabLst>
                <a:tab pos="3946525" algn="l"/>
              </a:tabLst>
            </a:pPr>
            <a:r>
              <a:rPr lang="ru-RU" sz="2000" dirty="0" smtClean="0">
                <a:solidFill>
                  <a:srgbClr val="0A0A0A"/>
                </a:solidFill>
              </a:rPr>
              <a:t>Компактные ПЛК </a:t>
            </a:r>
            <a:r>
              <a:rPr lang="en-US" sz="2000" dirty="0" smtClean="0">
                <a:solidFill>
                  <a:srgbClr val="0A0A0A"/>
                </a:solidFill>
              </a:rPr>
              <a:t>System 200V</a:t>
            </a:r>
            <a:r>
              <a:rPr lang="ru-RU" sz="2000" dirty="0" smtClean="0">
                <a:solidFill>
                  <a:srgbClr val="0A0A0A"/>
                </a:solidFill>
              </a:rPr>
              <a:t> </a:t>
            </a:r>
            <a:endParaRPr lang="en-US" sz="2000" dirty="0" smtClean="0">
              <a:solidFill>
                <a:srgbClr val="0A0A0A"/>
              </a:solidFill>
            </a:endParaRPr>
          </a:p>
          <a:p>
            <a:pPr marL="457200" indent="-457200" defTabSz="914400">
              <a:lnSpc>
                <a:spcPts val="2200"/>
              </a:lnSpc>
              <a:spcAft>
                <a:spcPts val="1800"/>
              </a:spcAft>
              <a:buClr>
                <a:srgbClr val="0A0A0A"/>
              </a:buClr>
              <a:buFont typeface="+mj-lt"/>
              <a:buAutoNum type="arabicPeriod"/>
              <a:tabLst>
                <a:tab pos="3946525" algn="l"/>
              </a:tabLst>
            </a:pPr>
            <a:r>
              <a:rPr lang="ru-RU" sz="2000" dirty="0" smtClean="0">
                <a:solidFill>
                  <a:srgbClr val="0A0A0A"/>
                </a:solidFill>
              </a:rPr>
              <a:t>Система управления и распределенного ввода-вывода </a:t>
            </a:r>
            <a:r>
              <a:rPr lang="en-US" sz="2000" dirty="0" smtClean="0">
                <a:solidFill>
                  <a:srgbClr val="0A0A0A"/>
                </a:solidFill>
              </a:rPr>
              <a:t>SLIO</a:t>
            </a:r>
          </a:p>
        </p:txBody>
      </p:sp>
      <p:sp>
        <p:nvSpPr>
          <p:cNvPr id="44036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EC8A2AD-5CDE-48D5-A767-ECB1471BBA3E}" type="slidenum">
              <a:rPr lang="de-DE" sz="1000">
                <a:solidFill>
                  <a:schemeClr val="bg1"/>
                </a:solidFill>
              </a:rPr>
              <a:pPr algn="r"/>
              <a:t>2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1" name="Bild 11" descr="2009_Neubau_Abendlicht_mit_VIPA-FREI.psd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208088"/>
            <a:ext cx="4284662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/>
        </p:nvSpPr>
        <p:spPr>
          <a:xfrm>
            <a:off x="0" y="3505200"/>
            <a:ext cx="9144000" cy="2667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Коротко о главном</a:t>
            </a:r>
            <a:endParaRPr lang="de-DE" cap="none" smtClean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76238" y="733425"/>
            <a:ext cx="8310562" cy="2303463"/>
          </a:xfrm>
        </p:spPr>
        <p:txBody>
          <a:bodyPr>
            <a:normAutofit fontScale="25000" lnSpcReduction="20000"/>
          </a:bodyPr>
          <a:lstStyle/>
          <a:p>
            <a:pPr marL="0" indent="0">
              <a:buFont typeface="Arial" pitchFamily="34" charset="0"/>
              <a:buNone/>
            </a:pPr>
            <a:r>
              <a:rPr lang="de-DE" sz="6400" dirty="0" smtClean="0"/>
              <a:t>VIPA</a:t>
            </a:r>
            <a:r>
              <a:rPr lang="ru-RU" sz="6400" dirty="0" smtClean="0"/>
              <a:t> - это</a:t>
            </a:r>
            <a:r>
              <a:rPr lang="de-DE" sz="6400" dirty="0" smtClean="0"/>
              <a:t>:</a:t>
            </a:r>
          </a:p>
          <a:p>
            <a:pPr marL="0" indent="0"/>
            <a:r>
              <a:rPr lang="ru-RU" sz="6400" b="0" dirty="0" smtClean="0"/>
              <a:t>Эксперт в сфере промышленной автоматизации и систем управления</a:t>
            </a:r>
            <a:endParaRPr lang="de-DE" sz="6400" b="0" dirty="0" smtClean="0"/>
          </a:p>
          <a:p>
            <a:pPr marL="0" indent="0"/>
            <a:r>
              <a:rPr lang="ru-RU" sz="6400" b="0" dirty="0" smtClean="0"/>
              <a:t>Создатель нескольких самых высокотехнологичных продуктов в области ПЛК</a:t>
            </a:r>
            <a:endParaRPr lang="de-DE" sz="6400" b="0" dirty="0" smtClean="0"/>
          </a:p>
          <a:p>
            <a:pPr marL="0" indent="0"/>
            <a:r>
              <a:rPr lang="ru-RU" sz="6400" b="0" dirty="0" smtClean="0"/>
              <a:t>Разработчик нескольких самых быстрых ПЛК в своем классе</a:t>
            </a:r>
            <a:endParaRPr lang="de-DE" sz="6400" b="0" dirty="0" smtClean="0"/>
          </a:p>
          <a:p>
            <a:pPr marL="0" indent="0"/>
            <a:r>
              <a:rPr lang="ru-RU" sz="6400" b="0" dirty="0" smtClean="0"/>
              <a:t>Разработчик технологий, ставших в настоящее время отраслевым стандартом</a:t>
            </a:r>
            <a:endParaRPr lang="de-DE" sz="6400" b="0" dirty="0" smtClean="0"/>
          </a:p>
          <a:p>
            <a:pPr marL="0" indent="0"/>
            <a:r>
              <a:rPr lang="ru-RU" sz="6400" b="0" dirty="0" smtClean="0"/>
              <a:t>Очень гибкая и максимально ориентированная на клиентов компания</a:t>
            </a:r>
          </a:p>
          <a:p>
            <a:pPr marL="0" indent="0"/>
            <a:r>
              <a:rPr lang="ru-RU" sz="6400" b="0" dirty="0" smtClean="0"/>
              <a:t>Глобальная компания с присутствием в более чем 60 странах</a:t>
            </a:r>
            <a:endParaRPr lang="de-DE" sz="6400" b="0" dirty="0" smtClean="0"/>
          </a:p>
          <a:p>
            <a:pPr marL="0" indent="0"/>
            <a:endParaRPr lang="ru-RU" dirty="0" smtClean="0">
              <a:solidFill>
                <a:schemeClr val="bg1"/>
              </a:solidFill>
            </a:endParaRPr>
          </a:p>
          <a:p>
            <a:pPr marL="0" indent="0"/>
            <a:r>
              <a:rPr lang="ru-RU" sz="6400" dirty="0" smtClean="0">
                <a:solidFill>
                  <a:schemeClr val="bg1"/>
                </a:solidFill>
              </a:rPr>
              <a:t> </a:t>
            </a:r>
            <a:r>
              <a:rPr lang="ru-RU" sz="6400" dirty="0" smtClean="0">
                <a:solidFill>
                  <a:schemeClr val="hlink"/>
                </a:solidFill>
              </a:rPr>
              <a:t>Факты и цифры</a:t>
            </a:r>
            <a:endParaRPr lang="de-DE" sz="6400" b="0" dirty="0" smtClean="0">
              <a:solidFill>
                <a:schemeClr val="hlink"/>
              </a:solidFill>
            </a:endParaRPr>
          </a:p>
          <a:p>
            <a:pPr marL="0" indent="0">
              <a:buClr>
                <a:schemeClr val="bg1"/>
              </a:buClr>
            </a:pPr>
            <a:r>
              <a:rPr lang="ru-RU" sz="6400" b="0" dirty="0" smtClean="0">
                <a:solidFill>
                  <a:schemeClr val="bg1"/>
                </a:solidFill>
              </a:rPr>
              <a:t>Головной офис и центр разработок находятся в г. </a:t>
            </a:r>
            <a:r>
              <a:rPr lang="ru-RU" sz="6400" b="0" dirty="0" err="1" smtClean="0">
                <a:solidFill>
                  <a:schemeClr val="bg1"/>
                </a:solidFill>
              </a:rPr>
              <a:t>Херцогенаурах</a:t>
            </a:r>
            <a:r>
              <a:rPr lang="ru-RU" sz="6400" b="0" dirty="0" smtClean="0">
                <a:solidFill>
                  <a:schemeClr val="bg1"/>
                </a:solidFill>
              </a:rPr>
              <a:t>  (южная Германия)</a:t>
            </a:r>
            <a:endParaRPr lang="de-DE" sz="6400" b="0" dirty="0" smtClean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</a:pPr>
            <a:r>
              <a:rPr lang="ru-RU" sz="6400" b="0" dirty="0" smtClean="0">
                <a:solidFill>
                  <a:schemeClr val="bg1"/>
                </a:solidFill>
              </a:rPr>
              <a:t>Годовой объем продаж</a:t>
            </a:r>
            <a:r>
              <a:rPr lang="de-DE" sz="6400" b="0" dirty="0" smtClean="0">
                <a:solidFill>
                  <a:schemeClr val="bg1"/>
                </a:solidFill>
              </a:rPr>
              <a:t> 40 </a:t>
            </a:r>
            <a:r>
              <a:rPr lang="ru-RU" sz="6400" b="0" dirty="0" smtClean="0">
                <a:solidFill>
                  <a:schemeClr val="bg1"/>
                </a:solidFill>
              </a:rPr>
              <a:t>млн. евро </a:t>
            </a:r>
            <a:endParaRPr lang="de-DE" sz="6400" b="0" dirty="0" smtClean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</a:pPr>
            <a:r>
              <a:rPr lang="ru-RU" sz="6400" b="0" dirty="0" smtClean="0">
                <a:solidFill>
                  <a:schemeClr val="bg1"/>
                </a:solidFill>
              </a:rPr>
              <a:t>Около </a:t>
            </a:r>
            <a:r>
              <a:rPr lang="de-DE" sz="6400" b="0" dirty="0" smtClean="0">
                <a:solidFill>
                  <a:schemeClr val="bg1"/>
                </a:solidFill>
              </a:rPr>
              <a:t>220 </a:t>
            </a:r>
            <a:r>
              <a:rPr lang="ru-RU" sz="6400" b="0" dirty="0" smtClean="0">
                <a:solidFill>
                  <a:schemeClr val="bg1"/>
                </a:solidFill>
              </a:rPr>
              <a:t>сотрудников по всему миру</a:t>
            </a:r>
            <a:endParaRPr lang="de-DE" sz="6400" b="0" dirty="0" smtClean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</a:pPr>
            <a:r>
              <a:rPr lang="ru-RU" sz="6400" b="0" dirty="0" smtClean="0">
                <a:solidFill>
                  <a:schemeClr val="bg1"/>
                </a:solidFill>
              </a:rPr>
              <a:t>Ежегодный рост продаж на 20 %</a:t>
            </a:r>
            <a:endParaRPr lang="de-DE" sz="6400" b="0" dirty="0" smtClean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</a:pPr>
            <a:r>
              <a:rPr lang="ru-RU" sz="6400" b="0" dirty="0" smtClean="0">
                <a:solidFill>
                  <a:schemeClr val="bg1"/>
                </a:solidFill>
              </a:rPr>
              <a:t>Более </a:t>
            </a:r>
            <a:r>
              <a:rPr lang="de-DE" sz="6400" b="0" dirty="0" smtClean="0">
                <a:solidFill>
                  <a:schemeClr val="bg1"/>
                </a:solidFill>
              </a:rPr>
              <a:t>160000 </a:t>
            </a:r>
            <a:r>
              <a:rPr lang="ru-RU" sz="6400" b="0" dirty="0" smtClean="0">
                <a:solidFill>
                  <a:schemeClr val="bg1"/>
                </a:solidFill>
              </a:rPr>
              <a:t>используемых по всему миру контроллеров</a:t>
            </a:r>
            <a:endParaRPr lang="de-DE" sz="6400" b="0" dirty="0" smtClean="0">
              <a:solidFill>
                <a:schemeClr val="bg1"/>
              </a:solidFill>
            </a:endParaRPr>
          </a:p>
          <a:p>
            <a:pPr marL="0" indent="0"/>
            <a:endParaRPr lang="de-DE" b="0" dirty="0" smtClean="0"/>
          </a:p>
          <a:p>
            <a:pPr marL="0" indent="0">
              <a:buFont typeface="Arial" pitchFamily="34" charset="0"/>
              <a:buNone/>
            </a:pPr>
            <a:endParaRPr lang="de-DE" b="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cap="none"/>
              <a:t>ОКТЯБРЬ 2013</a:t>
            </a:r>
            <a:endParaRPr lang="de-DE" cap="none"/>
          </a:p>
        </p:txBody>
      </p:sp>
      <p:sp>
        <p:nvSpPr>
          <p:cNvPr id="819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738E07-AA3E-43B7-8883-C1DBAF17BBD9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547687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История компании</a:t>
            </a:r>
            <a:endParaRPr lang="de-DE" cap="none" smtClean="0"/>
          </a:p>
        </p:txBody>
      </p:sp>
      <p:sp>
        <p:nvSpPr>
          <p:cNvPr id="47107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E691E2-1D29-4D83-9FCF-D442BE535A30}" type="slidenum">
              <a:rPr lang="de-DE" sz="1000">
                <a:solidFill>
                  <a:schemeClr val="bg1"/>
                </a:solidFill>
              </a:rPr>
              <a:pPr algn="r"/>
              <a:t>4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47108" name="Inhaltsplatzhalter 3"/>
          <p:cNvSpPr>
            <a:spLocks/>
          </p:cNvSpPr>
          <p:nvPr/>
        </p:nvSpPr>
        <p:spPr bwMode="auto">
          <a:xfrm>
            <a:off x="584200" y="1711325"/>
            <a:ext cx="76073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72000" rIns="0" bIns="0"/>
          <a:lstStyle/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r>
              <a:rPr lang="de-DE" sz="2400" b="1" dirty="0">
                <a:solidFill>
                  <a:srgbClr val="009687"/>
                </a:solidFill>
              </a:rPr>
              <a:t>1985</a:t>
            </a:r>
            <a:r>
              <a:rPr lang="ru-RU" sz="2400" dirty="0">
                <a:solidFill>
                  <a:srgbClr val="646566"/>
                </a:solidFill>
              </a:rPr>
              <a:t> </a:t>
            </a:r>
            <a:r>
              <a:rPr lang="en-US" sz="2400" dirty="0">
                <a:solidFill>
                  <a:srgbClr val="646566"/>
                </a:solidFill>
              </a:rPr>
              <a:t>- </a:t>
            </a:r>
            <a:r>
              <a:rPr lang="de-DE" sz="2400" b="1" dirty="0">
                <a:solidFill>
                  <a:srgbClr val="009687"/>
                </a:solidFill>
              </a:rPr>
              <a:t>1995</a:t>
            </a:r>
            <a:r>
              <a:rPr lang="en-US" sz="2400" dirty="0">
                <a:solidFill>
                  <a:srgbClr val="646566"/>
                </a:solidFill>
              </a:rPr>
              <a:t>  </a:t>
            </a:r>
            <a:r>
              <a:rPr lang="ru-RU" sz="2400" dirty="0">
                <a:solidFill>
                  <a:srgbClr val="646566"/>
                </a:solidFill>
              </a:rPr>
              <a:t>Для </a:t>
            </a:r>
            <a:r>
              <a:rPr lang="en-US" sz="2400" dirty="0">
                <a:solidFill>
                  <a:srgbClr val="646566"/>
                </a:solidFill>
              </a:rPr>
              <a:t>Siemens</a:t>
            </a:r>
            <a:endParaRPr lang="ru-RU" sz="2400" dirty="0">
              <a:solidFill>
                <a:srgbClr val="646566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endParaRPr lang="ru-RU" sz="2400" dirty="0">
              <a:solidFill>
                <a:srgbClr val="646566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endParaRPr lang="en-US" sz="2400" dirty="0">
              <a:solidFill>
                <a:srgbClr val="0A0A0A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r>
              <a:rPr lang="ru-RU" sz="2400" b="1" dirty="0">
                <a:solidFill>
                  <a:srgbClr val="009687"/>
                </a:solidFill>
              </a:rPr>
              <a:t>					</a:t>
            </a:r>
            <a:r>
              <a:rPr lang="de-DE" sz="2400" b="1" dirty="0">
                <a:solidFill>
                  <a:srgbClr val="009687"/>
                </a:solidFill>
              </a:rPr>
              <a:t>1996</a:t>
            </a:r>
            <a:r>
              <a:rPr lang="ru-RU" sz="2400" dirty="0">
                <a:solidFill>
                  <a:srgbClr val="646566"/>
                </a:solidFill>
              </a:rPr>
              <a:t> </a:t>
            </a:r>
            <a:r>
              <a:rPr lang="en-US" sz="2400" dirty="0">
                <a:solidFill>
                  <a:srgbClr val="646566"/>
                </a:solidFill>
              </a:rPr>
              <a:t>– </a:t>
            </a:r>
            <a:r>
              <a:rPr lang="de-DE" sz="2400" b="1" dirty="0">
                <a:solidFill>
                  <a:srgbClr val="009687"/>
                </a:solidFill>
              </a:rPr>
              <a:t>2003</a:t>
            </a:r>
            <a:r>
              <a:rPr lang="en-US" sz="2400" dirty="0">
                <a:solidFill>
                  <a:srgbClr val="646566"/>
                </a:solidFill>
              </a:rPr>
              <a:t>  </a:t>
            </a:r>
            <a:r>
              <a:rPr lang="ru-RU" sz="2400" dirty="0">
                <a:solidFill>
                  <a:srgbClr val="646566"/>
                </a:solidFill>
              </a:rPr>
              <a:t>Как </a:t>
            </a:r>
            <a:r>
              <a:rPr lang="en-US" sz="2400" dirty="0">
                <a:solidFill>
                  <a:srgbClr val="646566"/>
                </a:solidFill>
              </a:rPr>
              <a:t>Siemens</a:t>
            </a:r>
            <a:endParaRPr lang="ru-RU" sz="2400" dirty="0">
              <a:solidFill>
                <a:srgbClr val="646566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endParaRPr lang="ru-RU" sz="2400" dirty="0">
              <a:solidFill>
                <a:srgbClr val="646566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endParaRPr lang="en-US" sz="2400" dirty="0">
              <a:solidFill>
                <a:srgbClr val="0A0A0A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r>
              <a:rPr lang="ru-RU" sz="2400" b="1" dirty="0">
                <a:solidFill>
                  <a:srgbClr val="009687"/>
                </a:solidFill>
              </a:rPr>
              <a:t>												2004</a:t>
            </a:r>
            <a:r>
              <a:rPr lang="ru-RU" sz="2400" dirty="0">
                <a:solidFill>
                  <a:srgbClr val="646566"/>
                </a:solidFill>
              </a:rPr>
              <a:t> </a:t>
            </a:r>
            <a:r>
              <a:rPr lang="en-US" sz="2400" dirty="0">
                <a:solidFill>
                  <a:srgbClr val="646566"/>
                </a:solidFill>
              </a:rPr>
              <a:t>– </a:t>
            </a:r>
            <a:r>
              <a:rPr lang="de-DE" sz="2400" b="1" dirty="0">
                <a:solidFill>
                  <a:srgbClr val="009687"/>
                </a:solidFill>
              </a:rPr>
              <a:t>20</a:t>
            </a:r>
            <a:r>
              <a:rPr lang="ru-RU" sz="2400" b="1" dirty="0" smtClean="0">
                <a:solidFill>
                  <a:srgbClr val="009687"/>
                </a:solidFill>
              </a:rPr>
              <a:t>1</a:t>
            </a:r>
            <a:r>
              <a:rPr lang="en-US" sz="2400" b="1" dirty="0" smtClean="0">
                <a:solidFill>
                  <a:srgbClr val="009687"/>
                </a:solidFill>
              </a:rPr>
              <a:t>3</a:t>
            </a:r>
            <a:r>
              <a:rPr lang="en-US" sz="2400" dirty="0" smtClean="0">
                <a:solidFill>
                  <a:srgbClr val="646566"/>
                </a:solidFill>
              </a:rPr>
              <a:t>  </a:t>
            </a:r>
            <a:r>
              <a:rPr lang="ru-RU" sz="2400" dirty="0">
                <a:solidFill>
                  <a:srgbClr val="646566"/>
                </a:solidFill>
              </a:rPr>
              <a:t>Лучше </a:t>
            </a:r>
            <a:r>
              <a:rPr lang="en-US" sz="2400" dirty="0">
                <a:solidFill>
                  <a:srgbClr val="646566"/>
                </a:solidFill>
              </a:rPr>
              <a:t>Siemens</a:t>
            </a:r>
            <a:endParaRPr lang="en-US" sz="2400" dirty="0">
              <a:solidFill>
                <a:srgbClr val="0A0A0A"/>
              </a:solidFill>
            </a:endParaRPr>
          </a:p>
          <a:p>
            <a:pPr marL="265113" indent="-265113" defTabSz="179388">
              <a:lnSpc>
                <a:spcPts val="2000"/>
              </a:lnSpc>
              <a:spcAft>
                <a:spcPts val="1200"/>
              </a:spcAft>
              <a:buClr>
                <a:srgbClr val="969696"/>
              </a:buClr>
              <a:buFont typeface="Wingdings" pitchFamily="2" charset="2"/>
              <a:buNone/>
            </a:pPr>
            <a:endParaRPr lang="en-US" sz="2400" dirty="0">
              <a:solidFill>
                <a:srgbClr val="0A0A0A"/>
              </a:solidFill>
            </a:endParaRPr>
          </a:p>
        </p:txBody>
      </p:sp>
      <p:grpSp>
        <p:nvGrpSpPr>
          <p:cNvPr id="47109" name="Group 5"/>
          <p:cNvGrpSpPr>
            <a:grpSpLocks/>
          </p:cNvGrpSpPr>
          <p:nvPr/>
        </p:nvGrpSpPr>
        <p:grpSpPr bwMode="auto">
          <a:xfrm>
            <a:off x="4273550" y="790575"/>
            <a:ext cx="1711325" cy="1243013"/>
            <a:chOff x="2950" y="633"/>
            <a:chExt cx="927" cy="648"/>
          </a:xfrm>
        </p:grpSpPr>
        <p:pic>
          <p:nvPicPr>
            <p:cNvPr id="1783912" name="Picture 104" descr="DEA-UB48D_3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0" y="772"/>
              <a:ext cx="460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83913" name="Picture 105" descr="ssm-bg43d_3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90" y="633"/>
              <a:ext cx="213" cy="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" name="Gruppieren 110"/>
            <p:cNvGrpSpPr>
              <a:grpSpLocks/>
            </p:cNvGrpSpPr>
            <p:nvPr/>
          </p:nvGrpSpPr>
          <p:grpSpPr bwMode="auto">
            <a:xfrm>
              <a:off x="3386" y="635"/>
              <a:ext cx="491" cy="646"/>
              <a:chOff x="2007393" y="1175543"/>
              <a:chExt cx="780257" cy="1024732"/>
            </a:xfrm>
          </p:grpSpPr>
          <p:pic>
            <p:nvPicPr>
              <p:cNvPr id="47113" name="Picture 103" descr="DEA-Bg09_3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07393" y="1175543"/>
                <a:ext cx="644525" cy="900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14" name="Picture 108" descr="dea-bg07_3d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51075" y="1296987"/>
                <a:ext cx="536575" cy="903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47115" name="Picture 11" descr="321-1bl00_3d_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9713" y="2157413"/>
            <a:ext cx="590550" cy="1052512"/>
          </a:xfrm>
          <a:prstGeom prst="rect">
            <a:avLst/>
          </a:prstGeom>
          <a:noFill/>
        </p:spPr>
      </p:pic>
      <p:pic>
        <p:nvPicPr>
          <p:cNvPr id="242" name="Grafik 241" descr="Titel_200V_white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68938" y="2517775"/>
            <a:ext cx="768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uppieren 156"/>
          <p:cNvGrpSpPr>
            <a:grpSpLocks/>
          </p:cNvGrpSpPr>
          <p:nvPr/>
        </p:nvGrpSpPr>
        <p:grpSpPr bwMode="auto">
          <a:xfrm>
            <a:off x="6884988" y="3341688"/>
            <a:ext cx="1963737" cy="1311275"/>
            <a:chOff x="4232274" y="1097126"/>
            <a:chExt cx="1347724" cy="720725"/>
          </a:xfrm>
        </p:grpSpPr>
        <p:pic>
          <p:nvPicPr>
            <p:cNvPr id="47118" name="Grafik 243" descr="Titel_300S_white.gi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784661" y="1097126"/>
              <a:ext cx="795337" cy="72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9" name="Grafik 145" descr="Speed7_Logo.gif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232274" y="1276335"/>
              <a:ext cx="578567" cy="253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ung 67"/>
          <p:cNvGrpSpPr>
            <a:grpSpLocks/>
          </p:cNvGrpSpPr>
          <p:nvPr/>
        </p:nvGrpSpPr>
        <p:grpSpPr bwMode="auto">
          <a:xfrm>
            <a:off x="7783513" y="2254250"/>
            <a:ext cx="1420812" cy="4183063"/>
            <a:chOff x="7783869" y="2254102"/>
            <a:chExt cx="1421236" cy="4183647"/>
          </a:xfrm>
        </p:grpSpPr>
        <p:sp>
          <p:nvSpPr>
            <p:cNvPr id="13326" name="Textfeld 34"/>
            <p:cNvSpPr txBox="1">
              <a:spLocks noChangeArrowheads="1"/>
            </p:cNvSpPr>
            <p:nvPr/>
          </p:nvSpPr>
          <p:spPr bwMode="auto">
            <a:xfrm>
              <a:off x="7783869" y="2254102"/>
              <a:ext cx="1296000" cy="85968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/>
                <a:t>Принадлежности</a:t>
              </a:r>
            </a:p>
            <a:p>
              <a:endParaRPr lang="de-DE" sz="1000" b="1"/>
            </a:p>
            <a:p>
              <a:r>
                <a:rPr lang="ru-RU" sz="1000"/>
                <a:t>Да, конечно, они тоже есть у нас </a:t>
              </a:r>
              <a:endParaRPr lang="de-DE" sz="1000"/>
            </a:p>
          </p:txBody>
        </p:sp>
        <p:cxnSp>
          <p:nvCxnSpPr>
            <p:cNvPr id="36" name="Gerade Verbindung 35"/>
            <p:cNvCxnSpPr/>
            <p:nvPr/>
          </p:nvCxnSpPr>
          <p:spPr>
            <a:xfrm rot="5400000">
              <a:off x="7295744" y="4239548"/>
              <a:ext cx="2237100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328" name="Picture 7" descr="W:\15_Bilddatenbank\01_VIPA\Zubehoer\Zubehoer_Allgemein\031_830_0DP00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32061" y="5388872"/>
              <a:ext cx="1373044" cy="1048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9" name="Picture 8" descr="W:\15_Bilddatenbank\01_VIPA\Zubehoer\Zubehoer_Allgemein\Teleservice_Allgemein\VIPA_Zubehoer_Titel_Teleservic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29050" y="4262796"/>
              <a:ext cx="515499" cy="1249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0" name="Picture 9" descr="W:\15_Bilddatenbank\01_VIPA\Zubehoer\Zubehoer_Allgemein\EasyConn_Allgemein\VIPA_Zubehoer_Titel_EasyConn_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319927" y="5544813"/>
              <a:ext cx="480346" cy="48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76238" y="246063"/>
            <a:ext cx="8229600" cy="800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2200" cap="none" smtClean="0"/>
              <a:t>ПОЛНЫЙ  НАБОР ПРОДУКТОВ ДЛЯ РЕШЕНИЯ РАЗЛИЧНЫХ ЗАДАЧ</a:t>
            </a:r>
            <a:endParaRPr lang="de-DE" sz="2200" cap="none" smtClean="0"/>
          </a:p>
        </p:txBody>
      </p:sp>
      <p:sp>
        <p:nvSpPr>
          <p:cNvPr id="13315" name="Inhaltsplatzhalter 6"/>
          <p:cNvSpPr>
            <a:spLocks noGrp="1"/>
          </p:cNvSpPr>
          <p:nvPr>
            <p:ph idx="1"/>
          </p:nvPr>
        </p:nvSpPr>
        <p:spPr>
          <a:xfrm>
            <a:off x="376238" y="1352550"/>
            <a:ext cx="8310562" cy="7524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smtClean="0"/>
              <a:t>Мы можем помочь решить практически любую задачу, которая стоит перед Вами.</a:t>
            </a:r>
            <a:r>
              <a:rPr lang="de-DE" smtClean="0"/>
              <a:t> </a:t>
            </a:r>
            <a:br>
              <a:rPr lang="de-DE" smtClean="0"/>
            </a:br>
            <a:r>
              <a:rPr lang="ru-RU" smtClean="0"/>
              <a:t>На базе имеющегося  у нас опыта и с использованием нашей продукции</a:t>
            </a:r>
            <a:r>
              <a:rPr lang="de-DE" smtClean="0"/>
              <a:t>.</a:t>
            </a:r>
          </a:p>
        </p:txBody>
      </p:sp>
      <p:sp>
        <p:nvSpPr>
          <p:cNvPr id="13317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9781A6-C0A7-4346-AC20-2EA9F559BA87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/>
          </a:p>
        </p:txBody>
      </p:sp>
      <p:grpSp>
        <p:nvGrpSpPr>
          <p:cNvPr id="2" name="Gruppierung 41"/>
          <p:cNvGrpSpPr>
            <a:grpSpLocks/>
          </p:cNvGrpSpPr>
          <p:nvPr/>
        </p:nvGrpSpPr>
        <p:grpSpPr bwMode="auto">
          <a:xfrm>
            <a:off x="2498725" y="3300413"/>
            <a:ext cx="1450975" cy="2836862"/>
            <a:chOff x="2498113" y="3300817"/>
            <a:chExt cx="1451183" cy="2836285"/>
          </a:xfrm>
        </p:grpSpPr>
        <p:sp>
          <p:nvSpPr>
            <p:cNvPr id="13349" name="Textfeld 24"/>
            <p:cNvSpPr txBox="1">
              <a:spLocks noChangeArrowheads="1"/>
            </p:cNvSpPr>
            <p:nvPr/>
          </p:nvSpPr>
          <p:spPr bwMode="auto">
            <a:xfrm>
              <a:off x="2589836" y="3300817"/>
              <a:ext cx="1359460" cy="103120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000" b="1"/>
                <a:t>300S</a:t>
              </a:r>
              <a:endParaRPr lang="ru-RU" sz="1000"/>
            </a:p>
            <a:p>
              <a:r>
                <a:rPr lang="ru-RU" sz="1000"/>
                <a:t>Одна из самых быстрых систем управления, программируемая с помощью </a:t>
              </a:r>
              <a:r>
                <a:rPr lang="de-DE" sz="1000"/>
                <a:t>STEP7</a:t>
              </a:r>
            </a:p>
          </p:txBody>
        </p:sp>
        <p:cxnSp>
          <p:nvCxnSpPr>
            <p:cNvPr id="26" name="Gerade Verbindung 25"/>
            <p:cNvCxnSpPr/>
            <p:nvPr/>
          </p:nvCxnSpPr>
          <p:spPr>
            <a:xfrm rot="16200000" flipH="1">
              <a:off x="2796738" y="4716579"/>
              <a:ext cx="765019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351" name="Picture 7" descr="W:\15_Bilddatenbank\01_VIPA\System300S\300S_Allgemein\VIPA_Titel_300S_314SC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8113" y="4593012"/>
              <a:ext cx="1150281" cy="1544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uppierung 36"/>
          <p:cNvGrpSpPr>
            <a:grpSpLocks/>
          </p:cNvGrpSpPr>
          <p:nvPr/>
        </p:nvGrpSpPr>
        <p:grpSpPr bwMode="auto">
          <a:xfrm>
            <a:off x="77788" y="2254250"/>
            <a:ext cx="2798762" cy="3375025"/>
            <a:chOff x="77403" y="2254102"/>
            <a:chExt cx="2798534" cy="3375047"/>
          </a:xfrm>
        </p:grpSpPr>
        <p:cxnSp>
          <p:nvCxnSpPr>
            <p:cNvPr id="19" name="Gerade Verbindung 18"/>
            <p:cNvCxnSpPr/>
            <p:nvPr/>
          </p:nvCxnSpPr>
          <p:spPr>
            <a:xfrm rot="16200000" flipH="1">
              <a:off x="-55214" y="3923370"/>
              <a:ext cx="1617674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47" name="Textfeld 19"/>
            <p:cNvSpPr txBox="1">
              <a:spLocks noChangeArrowheads="1"/>
            </p:cNvSpPr>
            <p:nvPr/>
          </p:nvSpPr>
          <p:spPr bwMode="auto">
            <a:xfrm>
              <a:off x="193871" y="2254102"/>
              <a:ext cx="2682066" cy="86764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000" b="1"/>
                <a:t>100V</a:t>
              </a:r>
              <a:r>
                <a:rPr lang="de-DE" sz="1000"/>
                <a:t> </a:t>
              </a:r>
              <a:endParaRPr lang="ru-RU" sz="1000"/>
            </a:p>
            <a:p>
              <a:r>
                <a:rPr lang="ru-RU" sz="1000"/>
                <a:t>Система управления для бюджетных и простых приложений</a:t>
              </a:r>
              <a:endParaRPr lang="de-DE" sz="1000"/>
            </a:p>
          </p:txBody>
        </p:sp>
        <p:pic>
          <p:nvPicPr>
            <p:cNvPr id="13348" name="Picture 2" descr="W:\15_Bilddatenbank\01_VIPA\System100V\100V_Allgemein\VIPA_System_100V_0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403" y="4687481"/>
              <a:ext cx="1457501" cy="94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uppierung 40"/>
          <p:cNvGrpSpPr>
            <a:grpSpLocks/>
          </p:cNvGrpSpPr>
          <p:nvPr/>
        </p:nvGrpSpPr>
        <p:grpSpPr bwMode="auto">
          <a:xfrm>
            <a:off x="1093788" y="3300413"/>
            <a:ext cx="1439862" cy="3051175"/>
            <a:chOff x="1093058" y="3300817"/>
            <a:chExt cx="1440000" cy="3051406"/>
          </a:xfrm>
        </p:grpSpPr>
        <p:sp>
          <p:nvSpPr>
            <p:cNvPr id="13343" name="Textfeld 21"/>
            <p:cNvSpPr txBox="1">
              <a:spLocks noChangeArrowheads="1"/>
            </p:cNvSpPr>
            <p:nvPr/>
          </p:nvSpPr>
          <p:spPr bwMode="auto">
            <a:xfrm>
              <a:off x="1093058" y="3300817"/>
              <a:ext cx="1440000" cy="103120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000" b="1"/>
                <a:t>200V</a:t>
              </a:r>
              <a:r>
                <a:rPr lang="de-DE" sz="1000"/>
                <a:t> </a:t>
              </a:r>
              <a:endParaRPr lang="ru-RU" sz="1000"/>
            </a:p>
            <a:p>
              <a:r>
                <a:rPr lang="ru-RU" sz="1000"/>
                <a:t>Модульная система управления с централизованной и децентрализованной архитектурой</a:t>
              </a:r>
              <a:endParaRPr lang="de-DE" sz="1000"/>
            </a:p>
          </p:txBody>
        </p:sp>
        <p:cxnSp>
          <p:nvCxnSpPr>
            <p:cNvPr id="23" name="Gerade Verbindung 22"/>
            <p:cNvCxnSpPr/>
            <p:nvPr/>
          </p:nvCxnSpPr>
          <p:spPr>
            <a:xfrm rot="5400000">
              <a:off x="1324866" y="4861447"/>
              <a:ext cx="1055768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345" name="Picture 3" descr="W:\15_Bilddatenbank\01_VIPA\System200V\200V_Allgemein\VIPA_System_200V_01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77239" y="5315831"/>
              <a:ext cx="986276" cy="1036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40" name="Textfeld 28"/>
          <p:cNvSpPr txBox="1">
            <a:spLocks noChangeArrowheads="1"/>
          </p:cNvSpPr>
          <p:nvPr/>
        </p:nvSpPr>
        <p:spPr bwMode="auto">
          <a:xfrm>
            <a:off x="4667250" y="3303588"/>
            <a:ext cx="1885950" cy="11461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sz="1000" b="1"/>
              <a:t>SLIO </a:t>
            </a:r>
            <a:endParaRPr lang="ru-RU" sz="1000" b="1"/>
          </a:p>
          <a:p>
            <a:r>
              <a:rPr lang="ru-RU" sz="1000"/>
              <a:t>Одна из самых производительных и современных систем управления и распределенного ввода-вывода в мире</a:t>
            </a:r>
            <a:endParaRPr lang="de-DE" sz="1000"/>
          </a:p>
        </p:txBody>
      </p:sp>
      <p:cxnSp>
        <p:nvCxnSpPr>
          <p:cNvPr id="30" name="Gerade Verbindung 29"/>
          <p:cNvCxnSpPr/>
          <p:nvPr/>
        </p:nvCxnSpPr>
        <p:spPr>
          <a:xfrm rot="16200000" flipH="1">
            <a:off x="4982369" y="4714082"/>
            <a:ext cx="763587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342" name="Picture 6" descr="W:\15_Bilddatenbank\01_VIPA\SLIO\SLIO_Allgemein\VIPA_SLIO_Titel_Profinet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8050" y="4646613"/>
            <a:ext cx="129381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uppierung 65"/>
          <p:cNvGrpSpPr>
            <a:grpSpLocks/>
          </p:cNvGrpSpPr>
          <p:nvPr/>
        </p:nvGrpSpPr>
        <p:grpSpPr bwMode="auto">
          <a:xfrm>
            <a:off x="5838825" y="2254250"/>
            <a:ext cx="1873250" cy="4497388"/>
            <a:chOff x="5839472" y="2254897"/>
            <a:chExt cx="1872000" cy="4496619"/>
          </a:xfrm>
        </p:grpSpPr>
        <p:sp>
          <p:nvSpPr>
            <p:cNvPr id="13337" name="Textfeld 30"/>
            <p:cNvSpPr txBox="1">
              <a:spLocks noChangeArrowheads="1"/>
            </p:cNvSpPr>
            <p:nvPr/>
          </p:nvSpPr>
          <p:spPr bwMode="auto">
            <a:xfrm>
              <a:off x="5839472" y="2254897"/>
              <a:ext cx="1872000" cy="86764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/>
                <a:t>Устройства операторского интерфейса</a:t>
              </a:r>
              <a:endParaRPr lang="de-DE" sz="1000" b="1"/>
            </a:p>
            <a:p>
              <a:r>
                <a:rPr lang="ru-RU" sz="1000"/>
                <a:t>От двухстрочных дисплеев до сенсорных панелей оператора</a:t>
              </a:r>
              <a:endParaRPr lang="de-DE" sz="1000"/>
            </a:p>
          </p:txBody>
        </p:sp>
        <p:cxnSp>
          <p:nvCxnSpPr>
            <p:cNvPr id="32" name="Gerade Verbindung 31"/>
            <p:cNvCxnSpPr/>
            <p:nvPr/>
          </p:nvCxnSpPr>
          <p:spPr>
            <a:xfrm rot="5400000">
              <a:off x="5581131" y="4219093"/>
              <a:ext cx="2193550" cy="1587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339" name="Picture 3" descr="W:\15_Bilddatenbank\01_VIPA\HMI\HMI_TouchPanel_Allgemein\VIPA_62H-MDC0-DH_3D_Building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928350" y="5132131"/>
              <a:ext cx="1617353" cy="1619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uppierung 43"/>
          <p:cNvGrpSpPr>
            <a:grpSpLocks/>
          </p:cNvGrpSpPr>
          <p:nvPr/>
        </p:nvGrpSpPr>
        <p:grpSpPr bwMode="auto">
          <a:xfrm>
            <a:off x="2952750" y="2254250"/>
            <a:ext cx="2806700" cy="4703763"/>
            <a:chOff x="3031472" y="2254102"/>
            <a:chExt cx="2808000" cy="4704510"/>
          </a:xfrm>
        </p:grpSpPr>
        <p:cxnSp>
          <p:nvCxnSpPr>
            <p:cNvPr id="27" name="Gerade Verbindung 26"/>
            <p:cNvCxnSpPr/>
            <p:nvPr/>
          </p:nvCxnSpPr>
          <p:spPr>
            <a:xfrm rot="5400000">
              <a:off x="3137455" y="4312623"/>
              <a:ext cx="2397506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35" name="Textfeld 27"/>
            <p:cNvSpPr txBox="1">
              <a:spLocks noChangeArrowheads="1"/>
            </p:cNvSpPr>
            <p:nvPr/>
          </p:nvSpPr>
          <p:spPr bwMode="auto">
            <a:xfrm>
              <a:off x="3031472" y="2254102"/>
              <a:ext cx="2808000" cy="86764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000" b="1"/>
                <a:t>500S</a:t>
              </a:r>
              <a:endParaRPr lang="ru-RU" sz="1000" b="1"/>
            </a:p>
            <a:p>
              <a:r>
                <a:rPr lang="ru-RU" sz="1000"/>
                <a:t>Система управления на базе ПК для решения комплексных задач. </a:t>
              </a:r>
              <a:r>
                <a:rPr lang="de-DE" sz="1000"/>
                <a:t> </a:t>
              </a:r>
              <a:r>
                <a:rPr lang="ru-RU" sz="1000"/>
                <a:t>И также одна из самых быстрых систем управления, программируемая с помощью </a:t>
              </a:r>
              <a:r>
                <a:rPr lang="de-DE" sz="1000"/>
                <a:t>STEP7</a:t>
              </a:r>
            </a:p>
          </p:txBody>
        </p:sp>
        <p:pic>
          <p:nvPicPr>
            <p:cNvPr id="13336" name="Picture 4" descr="W:\15_Bilddatenbank\01_VIPA\System500S\500S_Allgemein\VIPA_500S_System_01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432592" y="5313057"/>
              <a:ext cx="1517364" cy="1645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uppierung 66"/>
          <p:cNvGrpSpPr>
            <a:grpSpLocks/>
          </p:cNvGrpSpPr>
          <p:nvPr/>
        </p:nvGrpSpPr>
        <p:grpSpPr bwMode="auto">
          <a:xfrm>
            <a:off x="6858000" y="3300413"/>
            <a:ext cx="1462088" cy="2211387"/>
            <a:chOff x="6858381" y="3300816"/>
            <a:chExt cx="1461546" cy="2210656"/>
          </a:xfrm>
        </p:grpSpPr>
        <p:cxnSp>
          <p:nvCxnSpPr>
            <p:cNvPr id="34" name="Gerade Verbindung 33"/>
            <p:cNvCxnSpPr/>
            <p:nvPr/>
          </p:nvCxnSpPr>
          <p:spPr>
            <a:xfrm rot="16200000" flipH="1">
              <a:off x="7403470" y="4439470"/>
              <a:ext cx="763336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32" name="Textfeld 32"/>
            <p:cNvSpPr txBox="1">
              <a:spLocks noChangeArrowheads="1"/>
            </p:cNvSpPr>
            <p:nvPr/>
          </p:nvSpPr>
          <p:spPr bwMode="auto">
            <a:xfrm>
              <a:off x="6858381" y="3300816"/>
              <a:ext cx="1461546" cy="77137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1000" b="1"/>
                <a:t>ПО</a:t>
              </a:r>
            </a:p>
            <a:p>
              <a:r>
                <a:rPr lang="ru-RU" sz="1000"/>
                <a:t>для удобного программирования и параметрирования</a:t>
              </a:r>
              <a:endParaRPr lang="de-DE" sz="1000"/>
            </a:p>
            <a:p>
              <a:endParaRPr lang="de-DE" sz="1000"/>
            </a:p>
          </p:txBody>
        </p:sp>
        <p:pic>
          <p:nvPicPr>
            <p:cNvPr id="13333" name="Picture 6" descr="W:\15_Bilddatenbank\01_VIPA\Software\SWxxx\SW2xx\SW21x\SW211C1DD\Win-SPS-S7-V.3-WinPLC7-V.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545703" y="4643293"/>
              <a:ext cx="587786" cy="868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КЛЮЧЕВЫЕ ОСОБЕННОСТИ</a:t>
            </a:r>
            <a:endParaRPr lang="de-DE" cap="none" smtClean="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4143375" y="1279525"/>
            <a:ext cx="4613275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00A995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Наличие пяти  (</a:t>
            </a:r>
            <a:r>
              <a:rPr lang="de-DE" sz="1400">
                <a:solidFill>
                  <a:schemeClr val="hlink"/>
                </a:solidFill>
                <a:sym typeface="Monotype Sorts" pitchFamily="2" charset="2"/>
              </a:rPr>
              <a:t>System 100V, 200V,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300S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,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  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500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S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 и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SLIO)</a:t>
            </a:r>
            <a:r>
              <a:rPr lang="de-DE" sz="1400">
                <a:solidFill>
                  <a:schemeClr val="hlink"/>
                </a:solidFill>
                <a:sym typeface="Monotype Sorts" pitchFamily="2" charset="2"/>
              </a:rPr>
              <a:t> 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аппаратных платформ для реализации систем централизованного и  распределенного управления различного уровня  производительности.</a:t>
            </a:r>
            <a:endParaRPr lang="de-DE" sz="1400">
              <a:solidFill>
                <a:schemeClr val="hlink"/>
              </a:solidFill>
            </a:endParaRP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00A995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Возможность «бесшовного» перехода от малых систем управления к большим с использованием единой инструментальной среды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(STEP7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 от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Siemens 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и/или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WinPLC7 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от </a:t>
            </a:r>
            <a:r>
              <a:rPr lang="en-US" sz="1400">
                <a:solidFill>
                  <a:schemeClr val="hlink"/>
                </a:solidFill>
                <a:sym typeface="Monotype Sorts" pitchFamily="2" charset="2"/>
              </a:rPr>
              <a:t>VIPA) </a:t>
            </a: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для программирования и организации обмена данными.</a:t>
            </a:r>
            <a:endParaRPr lang="de-DE" sz="1400">
              <a:solidFill>
                <a:schemeClr val="hlink"/>
              </a:solidFill>
            </a:endParaRP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00A995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 sz="1400">
                <a:solidFill>
                  <a:schemeClr val="hlink"/>
                </a:solidFill>
                <a:sym typeface="Monotype Sorts" pitchFamily="2" charset="2"/>
              </a:rPr>
              <a:t>Поддержка различных стандартизованных промышленных сетей.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00A995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 sz="1400">
                <a:solidFill>
                  <a:schemeClr val="hlink"/>
                </a:solidFill>
              </a:rPr>
              <a:t>Постоянная разработка новых изделий для удовлетворения изменяющихся потребностей рынка</a:t>
            </a:r>
            <a:r>
              <a:rPr lang="de-DE" sz="1400">
                <a:solidFill>
                  <a:schemeClr val="hlink"/>
                </a:solidFill>
              </a:rPr>
              <a:t> 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00A995"/>
              </a:buClr>
              <a:buFont typeface="Wingdings" pitchFamily="2" charset="2"/>
              <a:buChar char="§"/>
              <a:tabLst>
                <a:tab pos="3946525" algn="l"/>
              </a:tabLst>
            </a:pPr>
            <a:endParaRPr lang="de-DE" sz="1400">
              <a:solidFill>
                <a:schemeClr val="hlink"/>
              </a:solidFill>
            </a:endParaRPr>
          </a:p>
        </p:txBody>
      </p:sp>
      <p:pic>
        <p:nvPicPr>
          <p:cNvPr id="43012" name="Picture 4" descr="0010_Titel_Grup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3436937" cy="2895600"/>
          </a:xfrm>
          <a:prstGeom prst="rect">
            <a:avLst/>
          </a:prstGeom>
          <a:noFill/>
        </p:spPr>
      </p:pic>
      <p:pic>
        <p:nvPicPr>
          <p:cNvPr id="43013" name="Picture 5" descr="VIPA_SLIO_Titel_CAN_850pix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3933825"/>
            <a:ext cx="987425" cy="1152525"/>
          </a:xfrm>
          <a:prstGeom prst="rect">
            <a:avLst/>
          </a:prstGeom>
          <a:noFill/>
        </p:spPr>
      </p:pic>
      <p:pic>
        <p:nvPicPr>
          <p:cNvPr id="43014" name="Picture 6" descr="system200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4508500"/>
            <a:ext cx="1900237" cy="741363"/>
          </a:xfrm>
          <a:prstGeom prst="rect">
            <a:avLst/>
          </a:prstGeom>
          <a:noFill/>
        </p:spPr>
      </p:pic>
      <p:sp>
        <p:nvSpPr>
          <p:cNvPr id="43015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E89E0B1-14D5-4D60-BE36-4573EF15F556}" type="slidenum">
              <a:rPr lang="de-DE" sz="1000">
                <a:solidFill>
                  <a:schemeClr val="bg1"/>
                </a:solidFill>
              </a:rPr>
              <a:pPr algn="r"/>
              <a:t>6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76238" y="242888"/>
            <a:ext cx="8397875" cy="8921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ТЕХНОЛОГИЧЕСКИЕ ВОЗМОЖНОСТИ</a:t>
            </a:r>
            <a:endParaRPr lang="de-DE" cap="none" smtClean="0"/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A07EA9-F3CC-496E-836E-86D1E3B69D00}" type="slidenum">
              <a:rPr 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/>
          </a:p>
        </p:txBody>
      </p:sp>
      <p:pic>
        <p:nvPicPr>
          <p:cNvPr id="11453" name="Picture 189" descr="2013_VIPA_Technologie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55713"/>
            <a:ext cx="9144000" cy="4710112"/>
          </a:xfrm>
          <a:prstGeom prst="rect">
            <a:avLst/>
          </a:prstGeom>
          <a:noFill/>
        </p:spPr>
      </p:pic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VIPA_GOST_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157288"/>
            <a:ext cx="1935163" cy="2962275"/>
          </a:xfrm>
          <a:prstGeom prst="rect">
            <a:avLst/>
          </a:prstGeom>
          <a:noFill/>
        </p:spPr>
      </p:pic>
      <p:sp>
        <p:nvSpPr>
          <p:cNvPr id="7" name="Нижний колонтитул 5"/>
          <p:cNvSpPr txBox="1">
            <a:spLocks noGrp="1"/>
          </p:cNvSpPr>
          <p:nvPr/>
        </p:nvSpPr>
        <p:spPr bwMode="gray">
          <a:xfrm>
            <a:off x="1555750" y="6657975"/>
            <a:ext cx="6022975" cy="122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4400" eaLnBrk="0" hangingPunct="0">
              <a:defRPr/>
            </a:pPr>
            <a:r>
              <a:rPr lang="en-US" sz="800">
                <a:solidFill>
                  <a:srgbClr val="5A93B6"/>
                </a:solidFill>
                <a:latin typeface="+mn-lt"/>
                <a:sym typeface="Monotype Sorts" pitchFamily="2" charset="2"/>
              </a:rPr>
              <a:t>      </a:t>
            </a:r>
          </a:p>
        </p:txBody>
      </p:sp>
      <p:sp>
        <p:nvSpPr>
          <p:cNvPr id="1090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5625" y="347663"/>
            <a:ext cx="5387975" cy="5322887"/>
          </a:xfrm>
        </p:spPr>
        <p:txBody>
          <a:bodyPr lIns="0" tIns="137160" rIns="0" bIns="0"/>
          <a:lstStyle/>
          <a:p>
            <a:pPr marL="495300" indent="-495300" defTabSz="742950">
              <a:buFont typeface="Arial" pitchFamily="34" charset="0"/>
              <a:buNone/>
            </a:pPr>
            <a:r>
              <a:rPr lang="ru-RU" sz="2400" b="1" smtClean="0">
                <a:solidFill>
                  <a:srgbClr val="199263"/>
                </a:solidFill>
              </a:rPr>
              <a:t>ЗАЩИТА ВАШИХ ИНВЕСТИЦИЙ</a:t>
            </a:r>
          </a:p>
          <a:p>
            <a:pPr marL="495300" indent="-495300" algn="ctr" defTabSz="742950">
              <a:buFont typeface="Arial" pitchFamily="34" charset="0"/>
              <a:buNone/>
            </a:pPr>
            <a:endParaRPr lang="en-US" sz="2400" b="1" smtClean="0">
              <a:solidFill>
                <a:srgbClr val="199263"/>
              </a:solidFill>
            </a:endParaRPr>
          </a:p>
          <a:p>
            <a:pPr marL="495300" indent="-495300" algn="ctr" defTabSz="742950">
              <a:buFont typeface="Arial" pitchFamily="34" charset="0"/>
              <a:buNone/>
            </a:pPr>
            <a:endParaRPr lang="en-US" sz="2400" b="1" smtClean="0">
              <a:solidFill>
                <a:srgbClr val="199263"/>
              </a:solidFill>
            </a:endParaRPr>
          </a:p>
          <a:p>
            <a:pPr marL="495300" indent="-495300" algn="ctr" defTabSz="742950">
              <a:buFont typeface="Arial" pitchFamily="34" charset="0"/>
              <a:buNone/>
            </a:pPr>
            <a:endParaRPr lang="ru-RU" sz="2400" b="1" smtClean="0">
              <a:solidFill>
                <a:srgbClr val="199263"/>
              </a:solidFill>
            </a:endParaRP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Срок гарантии 2 года</a:t>
            </a: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Наличие функционального аналога в программе поставок в течение 10 лет после снятия изделия с производства</a:t>
            </a: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Метрологическая сертификация с внесением в Госреестр средств измерения РФ</a:t>
            </a: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Разрешение Ростехнадзора на применение</a:t>
            </a: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Бесплатная техническая поддержка</a:t>
            </a:r>
            <a:endParaRPr lang="de-DE" smtClean="0">
              <a:solidFill>
                <a:schemeClr val="hlink"/>
              </a:solidFill>
            </a:endParaRPr>
          </a:p>
          <a:p>
            <a:pPr marL="495300" indent="-495300" defTabSz="742950">
              <a:buClr>
                <a:schemeClr val="tx1"/>
              </a:buClr>
              <a:buFontTx/>
              <a:buAutoNum type="arabicPeriod"/>
            </a:pPr>
            <a:r>
              <a:rPr lang="ru-RU" smtClean="0">
                <a:solidFill>
                  <a:schemeClr val="hlink"/>
                </a:solidFill>
              </a:rPr>
              <a:t>Программа </a:t>
            </a:r>
            <a:r>
              <a:rPr lang="de-DE" smtClean="0">
                <a:solidFill>
                  <a:schemeClr val="hlink"/>
                </a:solidFill>
              </a:rPr>
              <a:t>Test &amp; Buy</a:t>
            </a:r>
            <a:r>
              <a:rPr lang="ru-RU" smtClean="0">
                <a:solidFill>
                  <a:schemeClr val="hlink"/>
                </a:solidFill>
              </a:rPr>
              <a:t> (передача оборудования для тестирования на безвозмездной основе)</a:t>
            </a:r>
            <a:r>
              <a:rPr lang="de-DE" sz="1800" b="1" smtClean="0">
                <a:solidFill>
                  <a:srgbClr val="0A0A0A"/>
                </a:solidFill>
              </a:rPr>
              <a:t> </a:t>
            </a:r>
            <a:endParaRPr lang="ru-RU" sz="1800" b="1" smtClean="0">
              <a:solidFill>
                <a:srgbClr val="0A0A0A"/>
              </a:solidFill>
            </a:endParaRPr>
          </a:p>
          <a:p>
            <a:pPr marL="495300" indent="-495300" defTabSz="742950"/>
            <a:endParaRPr lang="ru-RU" sz="1800" smtClean="0">
              <a:solidFill>
                <a:srgbClr val="0A0A0A"/>
              </a:solidFill>
            </a:endParaRPr>
          </a:p>
        </p:txBody>
      </p:sp>
      <p:pic>
        <p:nvPicPr>
          <p:cNvPr id="1090565" name="Picture 5" descr="СУТ_194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825" y="2101850"/>
            <a:ext cx="1954213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 descr="Rostechnadzor_approv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1838" y="3240088"/>
            <a:ext cx="1900237" cy="2952750"/>
          </a:xfrm>
          <a:prstGeom prst="rect">
            <a:avLst/>
          </a:prstGeom>
          <a:noFill/>
        </p:spPr>
      </p:pic>
      <p:sp>
        <p:nvSpPr>
          <p:cNvPr id="40967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05FB05-2E05-42EB-818C-59FEB0B12975}" type="slidenum">
              <a:rPr lang="de-DE" sz="1000">
                <a:solidFill>
                  <a:schemeClr val="bg1"/>
                </a:solidFill>
              </a:rPr>
              <a:pPr algn="r"/>
              <a:t>8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90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90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90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90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90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90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056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506412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Технология </a:t>
            </a:r>
            <a:r>
              <a:rPr lang="en-US" cap="none" smtClean="0"/>
              <a:t>SPEED7</a:t>
            </a:r>
            <a:endParaRPr lang="ru-RU" cap="none" smtClean="0"/>
          </a:p>
        </p:txBody>
      </p:sp>
      <p:pic>
        <p:nvPicPr>
          <p:cNvPr id="49155" name="Picture 5" descr="speed7_logo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1125538"/>
            <a:ext cx="2274888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15"/>
          <p:cNvSpPr txBox="1">
            <a:spLocks noChangeArrowheads="1"/>
          </p:cNvSpPr>
          <p:nvPr/>
        </p:nvSpPr>
        <p:spPr bwMode="gray">
          <a:xfrm>
            <a:off x="427038" y="1323975"/>
            <a:ext cx="4937125" cy="5810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400" b="1">
                <a:latin typeface="Trebuchet MS" pitchFamily="34" charset="0"/>
              </a:rPr>
              <a:t>Что такое </a:t>
            </a:r>
            <a:r>
              <a:rPr lang="de-DE" sz="2400" b="1">
                <a:latin typeface="Trebuchet MS" pitchFamily="34" charset="0"/>
              </a:rPr>
              <a:t>			    ?</a:t>
            </a:r>
          </a:p>
        </p:txBody>
      </p:sp>
      <p:sp>
        <p:nvSpPr>
          <p:cNvPr id="49157" name="Text Box 11"/>
          <p:cNvSpPr txBox="1">
            <a:spLocks noChangeArrowheads="1"/>
          </p:cNvSpPr>
          <p:nvPr/>
        </p:nvSpPr>
        <p:spPr bwMode="gray">
          <a:xfrm>
            <a:off x="1476375" y="2565400"/>
            <a:ext cx="7062788" cy="100171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400" b="1">
                <a:solidFill>
                  <a:srgbClr val="0A0A0A"/>
                </a:solidFill>
                <a:latin typeface="Trebuchet MS" pitchFamily="34" charset="0"/>
              </a:rPr>
              <a:t>Технология ПЛК следующего поколения</a:t>
            </a:r>
            <a:endParaRPr lang="de-DE" sz="2400" b="1">
              <a:solidFill>
                <a:srgbClr val="0A0A0A"/>
              </a:solidFill>
              <a:latin typeface="Trebuchet MS" pitchFamily="34" charset="0"/>
            </a:endParaRPr>
          </a:p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endParaRPr lang="de-DE" sz="2400" b="1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49158" name="AutoShape 8"/>
          <p:cNvSpPr>
            <a:spLocks noChangeArrowheads="1"/>
          </p:cNvSpPr>
          <p:nvPr/>
        </p:nvSpPr>
        <p:spPr bwMode="gray">
          <a:xfrm>
            <a:off x="427038" y="2565400"/>
            <a:ext cx="827087" cy="647700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pic>
        <p:nvPicPr>
          <p:cNvPr id="49159" name="Picture 7" descr="300S_Titel Kop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3355975"/>
            <a:ext cx="3600450" cy="2700338"/>
          </a:xfrm>
          <a:prstGeom prst="rect">
            <a:avLst/>
          </a:prstGeom>
          <a:noFill/>
        </p:spPr>
      </p:pic>
      <p:sp>
        <p:nvSpPr>
          <p:cNvPr id="49160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6AF01C5-D241-4559-A1C9-0360D3AD96CA}" type="slidenum">
              <a:rPr lang="de-DE" sz="1000">
                <a:solidFill>
                  <a:schemeClr val="bg1"/>
                </a:solidFill>
              </a:rPr>
              <a:pPr algn="r"/>
              <a:t>9</a:t>
            </a:fld>
            <a:endParaRPr lang="de-DE" sz="1000">
              <a:solidFill>
                <a:schemeClr val="bg1"/>
              </a:solidFill>
            </a:endParaRPr>
          </a:p>
        </p:txBody>
      </p:sp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5972175" y="3355975"/>
            <a:ext cx="2028825" cy="1663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5580063" y="5205413"/>
            <a:ext cx="2559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ru-RU" b="1" dirty="0">
                <a:solidFill>
                  <a:srgbClr val="0A0A0A"/>
                </a:solidFill>
                <a:sym typeface="Monotype Sorts" pitchFamily="2" charset="2"/>
              </a:rPr>
              <a:t>Подробности на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b="1" i="1" dirty="0">
                <a:solidFill>
                  <a:srgbClr val="0A0A0A"/>
                </a:solidFill>
                <a:sym typeface="Monotype Sorts" pitchFamily="2" charset="2"/>
                <a:hlinkClick r:id="rId6"/>
              </a:rPr>
              <a:t>www.speed7.com</a:t>
            </a:r>
            <a:endParaRPr lang="ru-RU" b="1" i="1" dirty="0">
              <a:solidFill>
                <a:srgbClr val="0A0A0A"/>
              </a:solidFill>
              <a:sym typeface="Monotype Sorts" pitchFamily="2" charset="2"/>
            </a:endParaRPr>
          </a:p>
        </p:txBody>
      </p:sp>
      <p:sp>
        <p:nvSpPr>
          <p:cNvPr id="11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5"/>
          <p:cNvSpPr txBox="1">
            <a:spLocks noGrp="1"/>
          </p:cNvSpPr>
          <p:nvPr/>
        </p:nvSpPr>
        <p:spPr bwMode="gray">
          <a:xfrm>
            <a:off x="1555750" y="6643688"/>
            <a:ext cx="6022975" cy="152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defTabSz="914400" eaLnBrk="0" hangingPunct="0">
              <a:defRPr/>
            </a:pPr>
            <a:r>
              <a:rPr lang="en-US" sz="800">
                <a:solidFill>
                  <a:srgbClr val="5A93B6"/>
                </a:solidFill>
                <a:latin typeface="+mn-lt"/>
                <a:sym typeface="Monotype Sorts" pitchFamily="2" charset="2"/>
              </a:rPr>
              <a:t>      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458788"/>
            <a:ext cx="8380412" cy="400050"/>
          </a:xfrm>
          <a:noFill/>
        </p:spPr>
        <p:txBody>
          <a:bodyPr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Технология </a:t>
            </a:r>
            <a:r>
              <a:rPr lang="en-US" cap="none" smtClean="0"/>
              <a:t>SPEED7</a:t>
            </a:r>
            <a:endParaRPr lang="ru-RU" cap="none" smtClean="0"/>
          </a:p>
        </p:txBody>
      </p:sp>
      <p:sp>
        <p:nvSpPr>
          <p:cNvPr id="51204" name="Text Box 3"/>
          <p:cNvSpPr txBox="1">
            <a:spLocks noChangeArrowheads="1"/>
          </p:cNvSpPr>
          <p:nvPr/>
        </p:nvSpPr>
        <p:spPr bwMode="auto">
          <a:xfrm>
            <a:off x="898525" y="2159000"/>
            <a:ext cx="7864475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defTabSz="914400">
              <a:buFontTx/>
              <a:buChar char="•"/>
            </a:pP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Процессор 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PLC 7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1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0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0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 (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технология 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SPEED7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,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457200" indent="-457200" defTabSz="914400"/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разработка </a:t>
            </a:r>
            <a:r>
              <a:rPr lang="en-US" sz="2000" dirty="0" err="1" smtClean="0">
                <a:solidFill>
                  <a:srgbClr val="0A0A0A"/>
                </a:solidFill>
                <a:sym typeface="Monotype Sorts" pitchFamily="2" charset="2"/>
              </a:rPr>
              <a:t>profichip</a:t>
            </a:r>
            <a:r>
              <a:rPr lang="en-US" sz="2000" dirty="0" smtClean="0">
                <a:solidFill>
                  <a:srgbClr val="0A0A0A"/>
                </a:solidFill>
                <a:sym typeface="Monotype Sorts" pitchFamily="2" charset="2"/>
              </a:rPr>
              <a:t> 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GmbH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)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457200" indent="-457200" defTabSz="914400">
              <a:lnSpc>
                <a:spcPct val="170000"/>
              </a:lnSpc>
              <a:buFontTx/>
              <a:buChar char="•"/>
            </a:pP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Многопроцессорная архитектура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457200" indent="-457200" defTabSz="914400">
              <a:lnSpc>
                <a:spcPct val="170000"/>
              </a:lnSpc>
              <a:buFontTx/>
              <a:buChar char="•"/>
            </a:pP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Время выполнения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ð"/>
            </a:pP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операций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с битами</a:t>
            </a:r>
            <a:r>
              <a:rPr lang="de-DE" sz="2000" dirty="0">
                <a:solidFill>
                  <a:srgbClr val="0A0A0A"/>
                </a:solidFill>
                <a:sym typeface="Monotype Sorts" pitchFamily="2" charset="2"/>
              </a:rPr>
              <a:t>			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1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0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нс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ð"/>
            </a:pP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операций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со словами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  </a:t>
            </a:r>
            <a:r>
              <a:rPr lang="de-DE" sz="2000" dirty="0">
                <a:solidFill>
                  <a:srgbClr val="0A0A0A"/>
                </a:solidFill>
                <a:sym typeface="Monotype Sorts" pitchFamily="2" charset="2"/>
              </a:rPr>
              <a:t>	</a:t>
            </a: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	</a:t>
            </a:r>
            <a:r>
              <a:rPr lang="de-DE" sz="2000" dirty="0">
                <a:solidFill>
                  <a:srgbClr val="0A0A0A"/>
                </a:solidFill>
                <a:sym typeface="Monotype Sorts" pitchFamily="2" charset="2"/>
              </a:rPr>
              <a:t>	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1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0 нс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ð"/>
            </a:pP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арифметика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с фикс</a:t>
            </a: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. точкой</a:t>
            </a:r>
            <a:r>
              <a:rPr lang="en-US" sz="2000" dirty="0" smtClean="0">
                <a:solidFill>
                  <a:srgbClr val="0A0A0A"/>
                </a:solidFill>
                <a:sym typeface="Monotype Sorts" pitchFamily="2" charset="2"/>
              </a:rPr>
              <a:t>  </a:t>
            </a:r>
            <a:r>
              <a:rPr lang="de-DE" sz="2000" dirty="0">
                <a:solidFill>
                  <a:srgbClr val="0A0A0A"/>
                </a:solidFill>
                <a:sym typeface="Monotype Sorts" pitchFamily="2" charset="2"/>
              </a:rPr>
              <a:t>		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1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0 нс</a:t>
            </a:r>
            <a:endParaRPr lang="en-US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ð"/>
            </a:pPr>
            <a:r>
              <a:rPr lang="ru-RU" sz="2000" dirty="0" smtClean="0">
                <a:solidFill>
                  <a:srgbClr val="0A0A0A"/>
                </a:solidFill>
                <a:sym typeface="Monotype Sorts" pitchFamily="2" charset="2"/>
              </a:rPr>
              <a:t>плавающая 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арифметика</a:t>
            </a:r>
            <a:r>
              <a:rPr lang="en-US" sz="2000" dirty="0">
                <a:solidFill>
                  <a:srgbClr val="0A0A0A"/>
                </a:solidFill>
                <a:sym typeface="Monotype Sorts" pitchFamily="2" charset="2"/>
              </a:rPr>
              <a:t> </a:t>
            </a:r>
            <a:r>
              <a:rPr lang="de-DE" sz="2000" dirty="0">
                <a:solidFill>
                  <a:srgbClr val="0A0A0A"/>
                </a:solidFill>
                <a:sym typeface="Monotype Sorts" pitchFamily="2" charset="2"/>
              </a:rPr>
              <a:t>		</a:t>
            </a:r>
            <a:r>
              <a:rPr lang="ru-RU" sz="2000" dirty="0">
                <a:solidFill>
                  <a:srgbClr val="0A0A0A"/>
                </a:solidFill>
                <a:sym typeface="Monotype Sorts" pitchFamily="2" charset="2"/>
              </a:rPr>
              <a:t>58 нс</a:t>
            </a: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ð"/>
            </a:pPr>
            <a:endParaRPr lang="ru-RU" sz="2000" dirty="0">
              <a:solidFill>
                <a:srgbClr val="0A0A0A"/>
              </a:solidFill>
              <a:sym typeface="Monotype Sorts" pitchFamily="2" charset="2"/>
            </a:endParaRPr>
          </a:p>
          <a:p>
            <a:pPr marL="914400" lvl="1" indent="-457200" defTabSz="914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000" b="1" dirty="0">
                <a:solidFill>
                  <a:srgbClr val="0A0A0A"/>
                </a:solidFill>
                <a:sym typeface="Monotype Sorts" pitchFamily="2" charset="2"/>
              </a:rPr>
              <a:t>           </a:t>
            </a:r>
            <a:endParaRPr lang="en-US" sz="2400" b="1" i="1" dirty="0">
              <a:solidFill>
                <a:srgbClr val="0A0A0A"/>
              </a:solidFill>
              <a:sym typeface="Monotype Sorts" pitchFamily="2" charset="2"/>
            </a:endParaRPr>
          </a:p>
        </p:txBody>
      </p:sp>
      <p:sp>
        <p:nvSpPr>
          <p:cNvPr id="5120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933450" y="1408113"/>
            <a:ext cx="7694613" cy="436562"/>
          </a:xfrm>
          <a:noFill/>
        </p:spPr>
        <p:txBody>
          <a:bodyPr lIns="0" tIns="137160" rIns="0" bIns="0"/>
          <a:lstStyle/>
          <a:p>
            <a:pPr marL="342900" indent="-342900" defTabSz="914400">
              <a:spcBef>
                <a:spcPct val="0"/>
              </a:spcBef>
              <a:buFont typeface="Arial" pitchFamily="34" charset="0"/>
              <a:buNone/>
            </a:pPr>
            <a:r>
              <a:rPr lang="ru-RU" sz="2000" b="1" smtClean="0">
                <a:solidFill>
                  <a:srgbClr val="0A0A0A"/>
                </a:solidFill>
              </a:rPr>
              <a:t>Самые быстрые ПЛК в мире?</a:t>
            </a:r>
            <a:endParaRPr lang="de-DE" sz="2000" b="1" smtClean="0">
              <a:solidFill>
                <a:srgbClr val="0A0A0A"/>
              </a:solidFill>
            </a:endParaRPr>
          </a:p>
        </p:txBody>
      </p:sp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6681788" y="1239838"/>
            <a:ext cx="2028825" cy="1663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sp>
        <p:nvSpPr>
          <p:cNvPr id="51207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BD665EB-37E9-472D-9798-09B6BAD658CE}" type="slidenum">
              <a:rPr lang="de-DE" sz="1000">
                <a:solidFill>
                  <a:schemeClr val="bg1"/>
                </a:solidFill>
              </a:rPr>
              <a:pPr algn="r"/>
              <a:t>10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9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382588"/>
            <a:ext cx="8380412" cy="449262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Технология </a:t>
            </a:r>
            <a:r>
              <a:rPr lang="en-US" cap="none" smtClean="0"/>
              <a:t>SPEED7</a:t>
            </a:r>
            <a:endParaRPr lang="de-DE" cap="none" smtClean="0"/>
          </a:p>
        </p:txBody>
      </p:sp>
      <p:grpSp>
        <p:nvGrpSpPr>
          <p:cNvPr id="53251" name="Group 26"/>
          <p:cNvGrpSpPr>
            <a:grpSpLocks/>
          </p:cNvGrpSpPr>
          <p:nvPr/>
        </p:nvGrpSpPr>
        <p:grpSpPr bwMode="auto">
          <a:xfrm>
            <a:off x="315913" y="831850"/>
            <a:ext cx="8424862" cy="3405188"/>
            <a:chOff x="68" y="482"/>
            <a:chExt cx="5307" cy="2145"/>
          </a:xfrm>
        </p:grpSpPr>
        <p:grpSp>
          <p:nvGrpSpPr>
            <p:cNvPr id="53252" name="Group 25"/>
            <p:cNvGrpSpPr>
              <a:grpSpLocks/>
            </p:cNvGrpSpPr>
            <p:nvPr/>
          </p:nvGrpSpPr>
          <p:grpSpPr bwMode="auto">
            <a:xfrm>
              <a:off x="68" y="482"/>
              <a:ext cx="5218" cy="2145"/>
              <a:chOff x="68" y="510"/>
              <a:chExt cx="5218" cy="2145"/>
            </a:xfrm>
          </p:grpSpPr>
          <p:pic>
            <p:nvPicPr>
              <p:cNvPr id="53253" name="Picture 6" descr="SPEED-Bus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8" y="510"/>
                <a:ext cx="5218" cy="20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3254" name="Text Box 9"/>
              <p:cNvSpPr txBox="1">
                <a:spLocks noChangeArrowheads="1"/>
              </p:cNvSpPr>
              <p:nvPr/>
            </p:nvSpPr>
            <p:spPr bwMode="gray">
              <a:xfrm>
                <a:off x="658" y="2240"/>
                <a:ext cx="1588" cy="40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108000" tIns="108000" rIns="108000" bIns="108000">
                <a:spAutoFit/>
              </a:bodyPr>
              <a:lstStyle/>
              <a:p>
                <a:pPr defTabSz="914400" eaLnBrk="0" hangingPunct="0">
                  <a:spcBef>
                    <a:spcPct val="50000"/>
                  </a:spcBef>
                  <a:buClr>
                    <a:schemeClr val="bg1"/>
                  </a:buClr>
                  <a:buFont typeface="Wingdings" pitchFamily="2" charset="2"/>
                  <a:buNone/>
                </a:pPr>
                <a:r>
                  <a:rPr lang="ru-RU" sz="1400">
                    <a:solidFill>
                      <a:srgbClr val="0A0A0A"/>
                    </a:solidFill>
                    <a:latin typeface="Trebuchet MS" pitchFamily="34" charset="0"/>
                  </a:rPr>
                  <a:t>Высокоскоростные модули на шине </a:t>
                </a: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SPEED-Bus o</a:t>
                </a:r>
                <a:r>
                  <a:rPr lang="ru-RU" sz="1400">
                    <a:solidFill>
                      <a:srgbClr val="0A0A0A"/>
                    </a:solidFill>
                    <a:latin typeface="Trebuchet MS" pitchFamily="34" charset="0"/>
                  </a:rPr>
                  <a:t>т</a:t>
                </a: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 VIPA</a:t>
                </a:r>
              </a:p>
            </p:txBody>
          </p:sp>
          <p:sp>
            <p:nvSpPr>
              <p:cNvPr id="53255" name="Text Box 10"/>
              <p:cNvSpPr txBox="1">
                <a:spLocks noChangeArrowheads="1"/>
              </p:cNvSpPr>
              <p:nvPr/>
            </p:nvSpPr>
            <p:spPr bwMode="gray">
              <a:xfrm>
                <a:off x="2653" y="2251"/>
                <a:ext cx="1588" cy="40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108000" tIns="108000" rIns="108000" bIns="108000">
                <a:spAutoFit/>
              </a:bodyPr>
              <a:lstStyle/>
              <a:p>
                <a:pPr defTabSz="914400" eaLnBrk="0" hangingPunct="0">
                  <a:spcBef>
                    <a:spcPct val="50000"/>
                  </a:spcBef>
                  <a:buClr>
                    <a:schemeClr val="bg1"/>
                  </a:buClr>
                  <a:buFont typeface="Wingdings" pitchFamily="2" charset="2"/>
                  <a:buNone/>
                </a:pPr>
                <a:r>
                  <a:rPr lang="de-DE" sz="1000">
                    <a:latin typeface="Trebuchet MS" pitchFamily="34" charset="0"/>
                  </a:rPr>
                  <a:t> </a:t>
                </a: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SPEED7-CPU</a:t>
                </a:r>
                <a:b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</a:b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SPEED-Bus</a:t>
                </a:r>
              </a:p>
            </p:txBody>
          </p:sp>
          <p:sp>
            <p:nvSpPr>
              <p:cNvPr id="53256" name="Text Box 11"/>
              <p:cNvSpPr txBox="1">
                <a:spLocks noChangeArrowheads="1"/>
              </p:cNvSpPr>
              <p:nvPr/>
            </p:nvSpPr>
            <p:spPr bwMode="gray">
              <a:xfrm>
                <a:off x="3606" y="2251"/>
                <a:ext cx="1588" cy="40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lIns="108000" tIns="108000" rIns="108000" bIns="108000">
                <a:spAutoFit/>
              </a:bodyPr>
              <a:lstStyle/>
              <a:p>
                <a:pPr defTabSz="914400" eaLnBrk="0" hangingPunct="0">
                  <a:spcBef>
                    <a:spcPct val="50000"/>
                  </a:spcBef>
                  <a:buClr>
                    <a:schemeClr val="bg1"/>
                  </a:buClr>
                  <a:buFont typeface="Wingdings" pitchFamily="2" charset="2"/>
                  <a:buNone/>
                </a:pPr>
                <a:r>
                  <a:rPr lang="ru-RU" sz="1400">
                    <a:solidFill>
                      <a:srgbClr val="0A0A0A"/>
                    </a:solidFill>
                    <a:latin typeface="Trebuchet MS" pitchFamily="34" charset="0"/>
                  </a:rPr>
                  <a:t>Обычные модули от</a:t>
                </a: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 VIPA </a:t>
                </a:r>
                <a:r>
                  <a:rPr lang="ru-RU" sz="1400">
                    <a:solidFill>
                      <a:srgbClr val="0A0A0A"/>
                    </a:solidFill>
                    <a:latin typeface="Trebuchet MS" pitchFamily="34" charset="0"/>
                  </a:rPr>
                  <a:t>или</a:t>
                </a:r>
                <a:r>
                  <a:rPr lang="de-DE" sz="1400">
                    <a:solidFill>
                      <a:srgbClr val="0A0A0A"/>
                    </a:solidFill>
                    <a:latin typeface="Trebuchet MS" pitchFamily="34" charset="0"/>
                  </a:rPr>
                  <a:t> Siemens</a:t>
                </a:r>
              </a:p>
            </p:txBody>
          </p:sp>
        </p:grpSp>
        <p:sp>
          <p:nvSpPr>
            <p:cNvPr id="53257" name="Text Box 13"/>
            <p:cNvSpPr txBox="1">
              <a:spLocks noChangeArrowheads="1"/>
            </p:cNvSpPr>
            <p:nvPr/>
          </p:nvSpPr>
          <p:spPr bwMode="gray">
            <a:xfrm rot="10800000">
              <a:off x="341" y="1040"/>
              <a:ext cx="290" cy="87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vert="eaVert" wrap="none" lIns="108000" tIns="108000" rIns="108000" bIns="108000" anchor="ctr" anchorCtr="1">
              <a:spAutoFit/>
            </a:bodyPr>
            <a:lstStyle/>
            <a:p>
              <a:pPr defTabSz="914400" eaLnBrk="0" hangingPunct="0">
                <a:spcBef>
                  <a:spcPct val="50000"/>
                </a:spcBef>
                <a:buClr>
                  <a:schemeClr val="bg1"/>
                </a:buClr>
                <a:buFont typeface="Wingdings" pitchFamily="2" charset="2"/>
                <a:buNone/>
              </a:pPr>
              <a:r>
                <a:rPr lang="de-DE" sz="1600" b="1">
                  <a:solidFill>
                    <a:srgbClr val="3B95CC"/>
                  </a:solidFill>
                </a:rPr>
                <a:t>SPEED BUS</a:t>
              </a:r>
            </a:p>
          </p:txBody>
        </p:sp>
        <p:sp>
          <p:nvSpPr>
            <p:cNvPr id="53258" name="Text Box 14"/>
            <p:cNvSpPr txBox="1">
              <a:spLocks noChangeArrowheads="1"/>
            </p:cNvSpPr>
            <p:nvPr/>
          </p:nvSpPr>
          <p:spPr bwMode="gray">
            <a:xfrm>
              <a:off x="4999" y="838"/>
              <a:ext cx="376" cy="129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vert="eaVert" wrap="none" lIns="108000" tIns="108000" rIns="108000" bIns="108000" anchor="ctr" anchorCtr="1">
              <a:spAutoFit/>
            </a:bodyPr>
            <a:lstStyle/>
            <a:p>
              <a:pPr algn="ctr" defTabSz="914400" eaLnBrk="0" hangingPunct="0">
                <a:spcBef>
                  <a:spcPct val="50000"/>
                </a:spcBef>
                <a:buClr>
                  <a:schemeClr val="bg1"/>
                </a:buClr>
                <a:buFont typeface="Wingdings" pitchFamily="2" charset="2"/>
                <a:buNone/>
              </a:pPr>
              <a:r>
                <a:rPr lang="de-DE" sz="1600" b="1">
                  <a:solidFill>
                    <a:srgbClr val="3B95CC"/>
                  </a:solidFill>
                </a:rPr>
                <a:t>V-Bus </a:t>
              </a:r>
              <a:br>
                <a:rPr lang="de-DE" sz="1600" b="1">
                  <a:solidFill>
                    <a:srgbClr val="3B95CC"/>
                  </a:solidFill>
                </a:rPr>
              </a:br>
              <a:r>
                <a:rPr lang="ru-RU" sz="900" b="1">
                  <a:solidFill>
                    <a:srgbClr val="3B95CC"/>
                  </a:solidFill>
                </a:rPr>
                <a:t>совместима с </a:t>
              </a:r>
              <a:r>
                <a:rPr lang="de-DE" sz="900" b="1">
                  <a:solidFill>
                    <a:srgbClr val="3B95CC"/>
                  </a:solidFill>
                </a:rPr>
                <a:t>S7-300 </a:t>
              </a:r>
              <a:r>
                <a:rPr lang="ru-RU" sz="900" b="1">
                  <a:solidFill>
                    <a:srgbClr val="3B95CC"/>
                  </a:solidFill>
                </a:rPr>
                <a:t>от </a:t>
              </a:r>
              <a:r>
                <a:rPr lang="de-DE" sz="900" b="1">
                  <a:solidFill>
                    <a:srgbClr val="3B95CC"/>
                  </a:solidFill>
                </a:rPr>
                <a:t>Siemens</a:t>
              </a:r>
            </a:p>
          </p:txBody>
        </p:sp>
      </p:grpSp>
      <p:grpSp>
        <p:nvGrpSpPr>
          <p:cNvPr id="53259" name="Group 11"/>
          <p:cNvGrpSpPr>
            <a:grpSpLocks/>
          </p:cNvGrpSpPr>
          <p:nvPr/>
        </p:nvGrpSpPr>
        <p:grpSpPr bwMode="auto">
          <a:xfrm>
            <a:off x="1258888" y="4187825"/>
            <a:ext cx="7662862" cy="2120900"/>
            <a:chOff x="793" y="2638"/>
            <a:chExt cx="4827" cy="1336"/>
          </a:xfrm>
        </p:grpSpPr>
        <p:sp>
          <p:nvSpPr>
            <p:cNvPr id="53260" name="AutoShape 17"/>
            <p:cNvSpPr>
              <a:spLocks noChangeArrowheads="1"/>
            </p:cNvSpPr>
            <p:nvPr/>
          </p:nvSpPr>
          <p:spPr bwMode="gray">
            <a:xfrm>
              <a:off x="793" y="2638"/>
              <a:ext cx="2093" cy="683"/>
            </a:xfrm>
            <a:prstGeom prst="leftArrow">
              <a:avLst>
                <a:gd name="adj1" fmla="val 50000"/>
                <a:gd name="adj2" fmla="val 76611"/>
              </a:avLst>
            </a:prstGeom>
            <a:solidFill>
              <a:srgbClr val="3B95CC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108000" rIns="108000" bIns="108000" anchor="ctr"/>
            <a:lstStyle/>
            <a:p>
              <a:pPr algn="ctr" defTabSz="914400" eaLnBrk="0" hangingPunct="0">
                <a:spcBef>
                  <a:spcPct val="15000"/>
                </a:spcBef>
                <a:buClr>
                  <a:schemeClr val="bg1"/>
                </a:buClr>
                <a:buFont typeface="Wingdings" pitchFamily="2" charset="2"/>
                <a:buNone/>
              </a:pPr>
              <a:endParaRPr lang="ru-RU" sz="1600" b="1">
                <a:solidFill>
                  <a:srgbClr val="3B95CC"/>
                </a:solidFill>
                <a:latin typeface="Trebuchet MS" pitchFamily="34" charset="0"/>
              </a:endParaRPr>
            </a:p>
          </p:txBody>
        </p:sp>
        <p:sp>
          <p:nvSpPr>
            <p:cNvPr id="53261" name="AutoShape 18"/>
            <p:cNvSpPr>
              <a:spLocks noChangeArrowheads="1"/>
            </p:cNvSpPr>
            <p:nvPr/>
          </p:nvSpPr>
          <p:spPr bwMode="gray">
            <a:xfrm>
              <a:off x="2886" y="2852"/>
              <a:ext cx="2092" cy="212"/>
            </a:xfrm>
            <a:prstGeom prst="rightArrow">
              <a:avLst>
                <a:gd name="adj1" fmla="val 50000"/>
                <a:gd name="adj2" fmla="val 246698"/>
              </a:avLst>
            </a:prstGeom>
            <a:solidFill>
              <a:schemeClr val="bg2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108000" rIns="108000" bIns="108000" anchor="ctr"/>
            <a:lstStyle/>
            <a:p>
              <a:pPr defTabSz="914400" eaLnBrk="0" hangingPunct="0">
                <a:spcBef>
                  <a:spcPct val="15000"/>
                </a:spcBef>
                <a:buClr>
                  <a:schemeClr val="bg1"/>
                </a:buClr>
                <a:buFont typeface="Wingdings" pitchFamily="2" charset="2"/>
                <a:buNone/>
              </a:pPr>
              <a:endParaRPr lang="ru-RU" sz="1600" b="1">
                <a:latin typeface="Trebuchet MS" pitchFamily="34" charset="0"/>
              </a:endParaRPr>
            </a:p>
          </p:txBody>
        </p:sp>
        <p:sp>
          <p:nvSpPr>
            <p:cNvPr id="53262" name="Text Box 19"/>
            <p:cNvSpPr txBox="1">
              <a:spLocks noChangeArrowheads="1"/>
            </p:cNvSpPr>
            <p:nvPr/>
          </p:nvSpPr>
          <p:spPr bwMode="gray">
            <a:xfrm>
              <a:off x="1408" y="2835"/>
              <a:ext cx="1354" cy="30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108000" tIns="0" rIns="108000" bIns="0">
              <a:spAutoFit/>
            </a:bodyPr>
            <a:lstStyle/>
            <a:p>
              <a:pPr defTabSz="914400" eaLnBrk="0" hangingPunct="0">
                <a:spcBef>
                  <a:spcPct val="50000"/>
                </a:spcBef>
                <a:buClr>
                  <a:schemeClr val="bg1"/>
                </a:buClr>
                <a:buFont typeface="Wingdings" pitchFamily="2" charset="2"/>
                <a:buNone/>
              </a:pPr>
              <a:r>
                <a:rPr lang="de-DE" sz="1600" b="1">
                  <a:solidFill>
                    <a:schemeClr val="bg1"/>
                  </a:solidFill>
                  <a:latin typeface="Trebuchet MS" pitchFamily="34" charset="0"/>
                </a:rPr>
                <a:t>16</a:t>
              </a:r>
              <a:r>
                <a:rPr lang="ru-RU" sz="1600" b="1">
                  <a:solidFill>
                    <a:schemeClr val="bg1"/>
                  </a:solidFill>
                  <a:latin typeface="Trebuchet MS" pitchFamily="34" charset="0"/>
                </a:rPr>
                <a:t>-разрядная параллельная</a:t>
              </a:r>
              <a:endParaRPr lang="de-DE" sz="1600" b="1">
                <a:solidFill>
                  <a:schemeClr val="bg1"/>
                </a:solidFill>
                <a:latin typeface="Trebuchet MS" pitchFamily="34" charset="0"/>
              </a:endParaRPr>
            </a:p>
          </p:txBody>
        </p:sp>
        <p:sp>
          <p:nvSpPr>
            <p:cNvPr id="53263" name="Text Box 20"/>
            <p:cNvSpPr txBox="1">
              <a:spLocks noChangeArrowheads="1"/>
            </p:cNvSpPr>
            <p:nvPr/>
          </p:nvSpPr>
          <p:spPr bwMode="gray">
            <a:xfrm>
              <a:off x="3009" y="2835"/>
              <a:ext cx="1541" cy="25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108000" tIns="108000" rIns="108000" bIns="108000">
              <a:spAutoFit/>
            </a:bodyPr>
            <a:lstStyle/>
            <a:p>
              <a:pPr defTabSz="914400" eaLnBrk="0" hangingPunct="0">
                <a:spcBef>
                  <a:spcPct val="50000"/>
                </a:spcBef>
                <a:buClr>
                  <a:schemeClr val="bg1"/>
                </a:buClr>
                <a:buFont typeface="Wingdings" pitchFamily="2" charset="2"/>
                <a:buNone/>
              </a:pPr>
              <a:r>
                <a:rPr lang="ru-RU" sz="1200" b="1">
                  <a:solidFill>
                    <a:srgbClr val="0A0A0A"/>
                  </a:solidFill>
                  <a:latin typeface="Trebuchet MS" pitchFamily="34" charset="0"/>
                </a:rPr>
                <a:t>1 – битная последовательная</a:t>
              </a:r>
              <a:endParaRPr lang="de-DE" sz="1200" b="1">
                <a:solidFill>
                  <a:srgbClr val="0A0A0A"/>
                </a:solidFill>
                <a:latin typeface="Trebuchet MS" pitchFamily="34" charset="0"/>
              </a:endParaRPr>
            </a:p>
          </p:txBody>
        </p:sp>
        <p:sp>
          <p:nvSpPr>
            <p:cNvPr id="53264" name="Text Box 22"/>
            <p:cNvSpPr txBox="1">
              <a:spLocks noChangeArrowheads="1"/>
            </p:cNvSpPr>
            <p:nvPr/>
          </p:nvSpPr>
          <p:spPr bwMode="gray">
            <a:xfrm>
              <a:off x="1347" y="3150"/>
              <a:ext cx="2092" cy="81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108000" tIns="108000" rIns="108000" bIns="108000">
              <a:spAutoFit/>
            </a:bodyPr>
            <a:lstStyle/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Скорость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64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 Мбит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/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с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Реальная скорость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58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 Мбит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/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с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До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10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модулей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endParaRPr lang="de-DE" sz="1000">
                <a:latin typeface="Trebuchet MS" pitchFamily="34" charset="0"/>
              </a:endParaRPr>
            </a:p>
          </p:txBody>
        </p:sp>
        <p:sp>
          <p:nvSpPr>
            <p:cNvPr id="53265" name="Text Box 23"/>
            <p:cNvSpPr txBox="1">
              <a:spLocks noChangeArrowheads="1"/>
            </p:cNvSpPr>
            <p:nvPr/>
          </p:nvSpPr>
          <p:spPr bwMode="gray">
            <a:xfrm>
              <a:off x="3123" y="3158"/>
              <a:ext cx="2497" cy="816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108000" tIns="108000" rIns="108000" bIns="108000">
              <a:spAutoFit/>
            </a:bodyPr>
            <a:lstStyle/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Макс. скорость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от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1,5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 до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6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 Мбит/с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Реальная скорость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0,5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до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1,5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Мбит/с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Char char="§"/>
              </a:pP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До </a:t>
              </a:r>
              <a:r>
                <a:rPr lang="de-DE" sz="1400">
                  <a:solidFill>
                    <a:srgbClr val="0A0A0A"/>
                  </a:solidFill>
                  <a:latin typeface="Trebuchet MS" pitchFamily="34" charset="0"/>
                </a:rPr>
                <a:t>32 </a:t>
              </a:r>
              <a:r>
                <a:rPr lang="ru-RU" sz="1400">
                  <a:solidFill>
                    <a:srgbClr val="0A0A0A"/>
                  </a:solidFill>
                  <a:latin typeface="Trebuchet MS" pitchFamily="34" charset="0"/>
                </a:rPr>
                <a:t>модулей</a:t>
              </a:r>
              <a:endParaRPr lang="de-DE" sz="1400">
                <a:solidFill>
                  <a:srgbClr val="0A0A0A"/>
                </a:solidFill>
                <a:latin typeface="Trebuchet MS" pitchFamily="34" charset="0"/>
              </a:endParaRPr>
            </a:p>
            <a:p>
              <a:pPr defTabSz="914400" eaLnBrk="0" hangingPunct="0">
                <a:spcBef>
                  <a:spcPct val="50000"/>
                </a:spcBef>
                <a:buClr>
                  <a:srgbClr val="3B95CC"/>
                </a:buClr>
                <a:buFont typeface="Wingdings" pitchFamily="2" charset="2"/>
                <a:buNone/>
              </a:pPr>
              <a:endParaRPr lang="de-DE" sz="1000">
                <a:solidFill>
                  <a:srgbClr val="0A0A0A"/>
                </a:solidFill>
                <a:latin typeface="Trebuchet MS" pitchFamily="34" charset="0"/>
              </a:endParaRPr>
            </a:p>
          </p:txBody>
        </p:sp>
      </p:grpSp>
      <p:sp>
        <p:nvSpPr>
          <p:cNvPr id="53266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A43C3A-4B2C-435B-8117-DDC0627DE1C4}" type="slidenum">
              <a:rPr lang="de-DE" sz="1000">
                <a:solidFill>
                  <a:schemeClr val="bg1"/>
                </a:solidFill>
              </a:rPr>
              <a:pPr algn="r"/>
              <a:t>11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9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581025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Шина </a:t>
            </a:r>
            <a:r>
              <a:rPr lang="de-DE" cap="none" smtClean="0"/>
              <a:t>SPEED-Bus</a:t>
            </a:r>
          </a:p>
        </p:txBody>
      </p:sp>
      <p:pic>
        <p:nvPicPr>
          <p:cNvPr id="54275" name="Picture 6" descr="0008_a_Speed _Bus_Gruppe_gru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00" y="1773238"/>
            <a:ext cx="4576763" cy="343852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</p:pic>
      <p:sp>
        <p:nvSpPr>
          <p:cNvPr id="54276" name="Text Box 7"/>
          <p:cNvSpPr txBox="1">
            <a:spLocks noChangeArrowheads="1"/>
          </p:cNvSpPr>
          <p:nvPr/>
        </p:nvSpPr>
        <p:spPr bwMode="gray">
          <a:xfrm>
            <a:off x="4500563" y="981075"/>
            <a:ext cx="4643437" cy="22320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/>
          <a:lstStyle/>
          <a:p>
            <a:pPr defTabSz="914400" eaLnBrk="0" hangingPunct="0">
              <a:spcBef>
                <a:spcPct val="50000"/>
              </a:spcBef>
              <a:buClr>
                <a:srgbClr val="0087B1"/>
              </a:buClr>
              <a:buFont typeface="Wingdings" pitchFamily="2" charset="2"/>
              <a:buNone/>
            </a:pP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Коммуникационные процессоры</a:t>
            </a:r>
            <a:r>
              <a:rPr lang="de-DE" sz="1600" b="1">
                <a:solidFill>
                  <a:srgbClr val="0A0A0A"/>
                </a:solidFill>
                <a:latin typeface="Trebuchet MS" pitchFamily="34" charset="0"/>
              </a:rPr>
              <a:t> :</a:t>
            </a:r>
          </a:p>
          <a:p>
            <a:pPr defTabSz="914400" eaLnBrk="0" hangingPunct="0">
              <a:spcBef>
                <a:spcPct val="50000"/>
              </a:spcBef>
              <a:buClr>
                <a:srgbClr val="0087B1"/>
              </a:buClr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Profibus-DP master/slave</a:t>
            </a:r>
          </a:p>
          <a:p>
            <a:pPr defTabSz="914400" eaLnBrk="0" hangingPunct="0">
              <a:spcBef>
                <a:spcPct val="50000"/>
              </a:spcBef>
              <a:buClr>
                <a:srgbClr val="0087B1"/>
              </a:buClr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INTERBUS master/slave</a:t>
            </a:r>
          </a:p>
          <a:p>
            <a:pPr defTabSz="914400" eaLnBrk="0" hangingPunct="0">
              <a:spcBef>
                <a:spcPct val="50000"/>
              </a:spcBef>
              <a:buClr>
                <a:srgbClr val="0087B1"/>
              </a:buClr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CANopen master/slave</a:t>
            </a:r>
          </a:p>
          <a:p>
            <a:pPr defTabSz="914400" eaLnBrk="0" hangingPunct="0">
              <a:spcBef>
                <a:spcPct val="50000"/>
              </a:spcBef>
              <a:buClr>
                <a:srgbClr val="0087B1"/>
              </a:buClr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Ethernet-CP 343</a:t>
            </a:r>
          </a:p>
          <a:p>
            <a:pPr defTabSz="914400" eaLnBrk="0" hangingPunct="0">
              <a:spcBef>
                <a:spcPct val="50000"/>
              </a:spcBef>
              <a:buClr>
                <a:srgbClr val="0087B1"/>
              </a:buClr>
            </a:pPr>
            <a:endParaRPr lang="de-DE" sz="1600">
              <a:solidFill>
                <a:srgbClr val="2668B0"/>
              </a:solidFill>
              <a:latin typeface="Trebuchet MS" pitchFamily="34" charset="0"/>
            </a:endParaRPr>
          </a:p>
        </p:txBody>
      </p:sp>
      <p:sp>
        <p:nvSpPr>
          <p:cNvPr id="54277" name="Text Box 7"/>
          <p:cNvSpPr txBox="1">
            <a:spLocks noChangeArrowheads="1"/>
          </p:cNvSpPr>
          <p:nvPr/>
        </p:nvSpPr>
        <p:spPr bwMode="gray">
          <a:xfrm>
            <a:off x="4316413" y="2924175"/>
            <a:ext cx="4000500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•"/>
            </a:pP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Сигнальные модули</a:t>
            </a:r>
            <a:r>
              <a:rPr lang="de-DE" sz="1600" b="1">
                <a:solidFill>
                  <a:srgbClr val="0A0A0A"/>
                </a:solidFill>
                <a:latin typeface="Trebuchet MS" pitchFamily="34" charset="0"/>
              </a:rPr>
              <a:t> :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gray">
          <a:xfrm>
            <a:off x="4716463" y="3221038"/>
            <a:ext cx="4356100" cy="17557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0" tIns="108000" rIns="108000" bIns="108000">
            <a:spAutoFit/>
          </a:bodyPr>
          <a:lstStyle/>
          <a:p>
            <a:pPr marL="742950" lvl="1" indent="-28575" defTabSz="914400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None/>
            </a:pP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	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Высокоскоростные модули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DI    	(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время задержки входного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	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сигнала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устанавливается в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пределах от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2,56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мкс до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40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мс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)</a:t>
            </a:r>
          </a:p>
          <a:p>
            <a:pPr marL="742950" lvl="1" indent="-28575" defTabSz="914400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None/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	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Высокоскоростные модули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DO</a:t>
            </a:r>
          </a:p>
          <a:p>
            <a:pPr defTabSz="914400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None/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	(100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кГц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)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gray">
          <a:xfrm>
            <a:off x="4500563" y="4976813"/>
            <a:ext cx="4572000" cy="11938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	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 Высокоскоростные модули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AI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	  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(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настраиваемое время сканиро- 	   вания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25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...1000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мкс) со</a:t>
            </a: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 		  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встроенной буферной памятью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gray">
          <a:xfrm>
            <a:off x="284163" y="981075"/>
            <a:ext cx="4216400" cy="704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108000" tIns="108000" rIns="108000" bIns="108000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Расширение области применения при использовании модулей для </a:t>
            </a:r>
            <a:r>
              <a:rPr lang="de-DE" sz="1600" b="1">
                <a:solidFill>
                  <a:srgbClr val="0A0A0A"/>
                </a:solidFill>
                <a:latin typeface="Trebuchet MS" pitchFamily="34" charset="0"/>
              </a:rPr>
              <a:t>SPEED-Bus: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gray">
          <a:xfrm rot="10009831">
            <a:off x="900113" y="2987675"/>
            <a:ext cx="1295400" cy="4667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66CCFF"/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2" name="AutoShape 8"/>
          <p:cNvSpPr>
            <a:spLocks noChangeArrowheads="1"/>
          </p:cNvSpPr>
          <p:nvPr/>
        </p:nvSpPr>
        <p:spPr bwMode="gray">
          <a:xfrm>
            <a:off x="4716463" y="1427163"/>
            <a:ext cx="647700" cy="20161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3" name="AutoShape 8"/>
          <p:cNvSpPr>
            <a:spLocks noChangeArrowheads="1"/>
          </p:cNvSpPr>
          <p:nvPr/>
        </p:nvSpPr>
        <p:spPr bwMode="gray">
          <a:xfrm>
            <a:off x="4716463" y="5110163"/>
            <a:ext cx="647700" cy="20161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4" name="AutoShape 8"/>
          <p:cNvSpPr>
            <a:spLocks noChangeArrowheads="1"/>
          </p:cNvSpPr>
          <p:nvPr/>
        </p:nvSpPr>
        <p:spPr bwMode="gray">
          <a:xfrm>
            <a:off x="4716463" y="338455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5" name="AutoShape 8"/>
          <p:cNvSpPr>
            <a:spLocks noChangeArrowheads="1"/>
          </p:cNvSpPr>
          <p:nvPr/>
        </p:nvSpPr>
        <p:spPr bwMode="gray">
          <a:xfrm>
            <a:off x="4716463" y="440690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6" name="AutoShape 8"/>
          <p:cNvSpPr>
            <a:spLocks noChangeArrowheads="1"/>
          </p:cNvSpPr>
          <p:nvPr/>
        </p:nvSpPr>
        <p:spPr bwMode="gray">
          <a:xfrm>
            <a:off x="4716463" y="2205038"/>
            <a:ext cx="647700" cy="20161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7" name="AutoShape 8"/>
          <p:cNvSpPr>
            <a:spLocks noChangeArrowheads="1"/>
          </p:cNvSpPr>
          <p:nvPr/>
        </p:nvSpPr>
        <p:spPr bwMode="gray">
          <a:xfrm>
            <a:off x="4716463" y="256540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8" name="AutoShape 8"/>
          <p:cNvSpPr>
            <a:spLocks noChangeArrowheads="1"/>
          </p:cNvSpPr>
          <p:nvPr/>
        </p:nvSpPr>
        <p:spPr bwMode="gray">
          <a:xfrm>
            <a:off x="4716463" y="1844675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4289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3646169-6BAA-489A-B499-8B5876013026}" type="slidenum">
              <a:rPr lang="de-DE" sz="1000">
                <a:solidFill>
                  <a:schemeClr val="bg1"/>
                </a:solidFill>
              </a:rPr>
              <a:pPr algn="r"/>
              <a:t>12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8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0" descr="VIPA_315-4NE11_3D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438" y="1989138"/>
            <a:ext cx="1938337" cy="3024187"/>
          </a:xfrm>
          <a:noFill/>
        </p:spPr>
      </p:pic>
      <p:sp>
        <p:nvSpPr>
          <p:cNvPr id="5529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28600"/>
            <a:ext cx="8380412" cy="544513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Технология </a:t>
            </a:r>
            <a:r>
              <a:rPr lang="en-US" cap="none" smtClean="0"/>
              <a:t>SPEED7</a:t>
            </a:r>
            <a:endParaRPr lang="de-DE" cap="none" smtClean="0"/>
          </a:p>
        </p:txBody>
      </p:sp>
      <p:pic>
        <p:nvPicPr>
          <p:cNvPr id="5530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7825" y="2338388"/>
            <a:ext cx="1162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Line 8"/>
          <p:cNvSpPr>
            <a:spLocks noChangeShapeType="1"/>
          </p:cNvSpPr>
          <p:nvPr/>
        </p:nvSpPr>
        <p:spPr bwMode="gray">
          <a:xfrm flipH="1">
            <a:off x="1947863" y="2781300"/>
            <a:ext cx="9699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108000" tIns="108000" rIns="108000" bIns="108000" anchor="ctr"/>
          <a:lstStyle/>
          <a:p>
            <a:endParaRPr lang="ru-RU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gray">
          <a:xfrm>
            <a:off x="5437188" y="1989138"/>
            <a:ext cx="3706812" cy="28797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Рабочая и загружаемая память встроены в ЦПУ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Char char="§"/>
            </a:pPr>
            <a:endParaRPr lang="ru-RU" sz="1600">
              <a:latin typeface="Trebuchet MS" pitchFamily="34" charset="0"/>
            </a:endParaRP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Char char="§"/>
            </a:pPr>
            <a:endParaRPr lang="de-DE" sz="1600">
              <a:latin typeface="Trebuchet MS" pitchFamily="34" charset="0"/>
            </a:endParaRP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Возможность расширения объема рабочей памяти</a:t>
            </a:r>
            <a:r>
              <a:rPr lang="de-DE" sz="1600">
                <a:latin typeface="Trebuchet MS" pitchFamily="34" charset="0"/>
              </a:rPr>
              <a:t> </a:t>
            </a: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endParaRPr lang="ru-RU" sz="1600">
              <a:latin typeface="Trebuchet MS" pitchFamily="34" charset="0"/>
            </a:endParaRP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endParaRPr lang="de-DE" sz="1600">
              <a:latin typeface="Trebuchet MS" pitchFamily="34" charset="0"/>
            </a:endParaRPr>
          </a:p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Использование коммерческих карт ММС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55303" name="AutoShape 8"/>
          <p:cNvSpPr>
            <a:spLocks noChangeArrowheads="1"/>
          </p:cNvSpPr>
          <p:nvPr/>
        </p:nvSpPr>
        <p:spPr bwMode="gray">
          <a:xfrm>
            <a:off x="4573588" y="3224213"/>
            <a:ext cx="790575" cy="57626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5304" name="AutoShape 8"/>
          <p:cNvSpPr>
            <a:spLocks noChangeArrowheads="1"/>
          </p:cNvSpPr>
          <p:nvPr/>
        </p:nvSpPr>
        <p:spPr bwMode="gray">
          <a:xfrm>
            <a:off x="4573588" y="2205038"/>
            <a:ext cx="790575" cy="57626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5305" name="AutoShape 8"/>
          <p:cNvSpPr>
            <a:spLocks noChangeArrowheads="1"/>
          </p:cNvSpPr>
          <p:nvPr/>
        </p:nvSpPr>
        <p:spPr bwMode="gray">
          <a:xfrm>
            <a:off x="4573588" y="4221163"/>
            <a:ext cx="790575" cy="576262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55306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39F5E98-BCEB-4B0C-8CEF-C7FF5F7EFD57}" type="slidenum">
              <a:rPr lang="de-DE" sz="1000">
                <a:solidFill>
                  <a:schemeClr val="bg1"/>
                </a:solidFill>
              </a:rPr>
              <a:pPr algn="r"/>
              <a:t>13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gray">
          <a:xfrm>
            <a:off x="376238" y="1057275"/>
            <a:ext cx="5913437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000" b="1">
                <a:solidFill>
                  <a:srgbClr val="0A0A0A"/>
                </a:solidFill>
              </a:rPr>
              <a:t>Гибкая организация памяти</a:t>
            </a:r>
            <a:endParaRPr lang="de-DE" sz="2000" b="1">
              <a:solidFill>
                <a:srgbClr val="0A0A0A"/>
              </a:solidFill>
            </a:endParaRPr>
          </a:p>
        </p:txBody>
      </p:sp>
      <p:sp>
        <p:nvSpPr>
          <p:cNvPr id="12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9" descr="PN_CP_Aufbau_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663" y="412750"/>
            <a:ext cx="313055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20"/>
          <p:cNvSpPr>
            <a:spLocks noChangeArrowheads="1"/>
          </p:cNvSpPr>
          <p:nvPr/>
        </p:nvSpPr>
        <p:spPr bwMode="gray">
          <a:xfrm>
            <a:off x="4113213" y="1890713"/>
            <a:ext cx="47990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200" b="1">
                <a:solidFill>
                  <a:srgbClr val="000000"/>
                </a:solidFill>
              </a:rPr>
              <a:t>Индикаторы встроенного контроллера </a:t>
            </a:r>
            <a:r>
              <a:rPr lang="de-DE" sz="1200" b="1">
                <a:solidFill>
                  <a:srgbClr val="000000"/>
                </a:solidFill>
              </a:rPr>
              <a:t>PROFIBUS-DP-Master</a:t>
            </a:r>
          </a:p>
        </p:txBody>
      </p:sp>
      <p:sp>
        <p:nvSpPr>
          <p:cNvPr id="24580" name="Rectangle 21"/>
          <p:cNvSpPr>
            <a:spLocks noChangeArrowheads="1"/>
          </p:cNvSpPr>
          <p:nvPr/>
        </p:nvSpPr>
        <p:spPr bwMode="gray">
          <a:xfrm>
            <a:off x="4113213" y="1262063"/>
            <a:ext cx="2160587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200" b="1">
                <a:solidFill>
                  <a:srgbClr val="000000"/>
                </a:solidFill>
              </a:rPr>
              <a:t>Гнездо для карты памяти</a:t>
            </a:r>
            <a:endParaRPr lang="de-DE" sz="1200" b="1">
              <a:solidFill>
                <a:srgbClr val="000000"/>
              </a:solidFill>
            </a:endParaRPr>
          </a:p>
        </p:txBody>
      </p:sp>
      <p:sp>
        <p:nvSpPr>
          <p:cNvPr id="24581" name="Rectangle 22"/>
          <p:cNvSpPr>
            <a:spLocks noChangeArrowheads="1"/>
          </p:cNvSpPr>
          <p:nvPr/>
        </p:nvSpPr>
        <p:spPr bwMode="gray">
          <a:xfrm>
            <a:off x="4113213" y="1660525"/>
            <a:ext cx="151923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200" b="1">
                <a:solidFill>
                  <a:srgbClr val="000000"/>
                </a:solidFill>
              </a:rPr>
              <a:t>Индикаторы ЦПУ</a:t>
            </a:r>
            <a:endParaRPr lang="de-DE" sz="1200" b="1">
              <a:solidFill>
                <a:srgbClr val="000000"/>
              </a:solidFill>
            </a:endParaRPr>
          </a:p>
        </p:txBody>
      </p:sp>
      <p:sp>
        <p:nvSpPr>
          <p:cNvPr id="24582" name="Rectangle 23"/>
          <p:cNvSpPr>
            <a:spLocks noChangeArrowheads="1"/>
          </p:cNvSpPr>
          <p:nvPr/>
        </p:nvSpPr>
        <p:spPr bwMode="gray">
          <a:xfrm>
            <a:off x="4113213" y="2152650"/>
            <a:ext cx="310673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200" b="1">
                <a:solidFill>
                  <a:srgbClr val="000000"/>
                </a:solidFill>
              </a:rPr>
              <a:t>Переключатель режимов работы ЦПУ</a:t>
            </a:r>
            <a:endParaRPr lang="de-DE" sz="1200" b="1">
              <a:solidFill>
                <a:srgbClr val="000000"/>
              </a:solidFill>
            </a:endParaRPr>
          </a:p>
        </p:txBody>
      </p:sp>
      <p:sp>
        <p:nvSpPr>
          <p:cNvPr id="24583" name="Rectangle 24"/>
          <p:cNvSpPr>
            <a:spLocks noChangeArrowheads="1"/>
          </p:cNvSpPr>
          <p:nvPr/>
        </p:nvSpPr>
        <p:spPr bwMode="gray">
          <a:xfrm>
            <a:off x="4113213" y="2954338"/>
            <a:ext cx="3987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600" b="1">
                <a:solidFill>
                  <a:srgbClr val="000000"/>
                </a:solidFill>
              </a:rPr>
              <a:t>Порт</a:t>
            </a:r>
            <a:r>
              <a:rPr lang="de-DE" sz="1600" b="1">
                <a:solidFill>
                  <a:srgbClr val="000000"/>
                </a:solidFill>
              </a:rPr>
              <a:t> Ethernet PG/OP</a:t>
            </a:r>
          </a:p>
        </p:txBody>
      </p:sp>
      <p:sp>
        <p:nvSpPr>
          <p:cNvPr id="24584" name="Rectangle 25"/>
          <p:cNvSpPr>
            <a:spLocks noChangeArrowheads="1"/>
          </p:cNvSpPr>
          <p:nvPr/>
        </p:nvSpPr>
        <p:spPr bwMode="gray">
          <a:xfrm>
            <a:off x="4113213" y="3352800"/>
            <a:ext cx="11287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600" b="1">
                <a:solidFill>
                  <a:srgbClr val="000000"/>
                </a:solidFill>
              </a:rPr>
              <a:t>Порт </a:t>
            </a:r>
            <a:r>
              <a:rPr lang="de-DE" sz="1600" b="1">
                <a:solidFill>
                  <a:srgbClr val="000000"/>
                </a:solidFill>
              </a:rPr>
              <a:t>MPI</a:t>
            </a:r>
          </a:p>
        </p:txBody>
      </p:sp>
      <p:sp>
        <p:nvSpPr>
          <p:cNvPr id="24585" name="Rectangle 26"/>
          <p:cNvSpPr>
            <a:spLocks noChangeArrowheads="1"/>
          </p:cNvSpPr>
          <p:nvPr/>
        </p:nvSpPr>
        <p:spPr bwMode="gray">
          <a:xfrm>
            <a:off x="4113213" y="3652838"/>
            <a:ext cx="49371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600" b="1">
                <a:solidFill>
                  <a:srgbClr val="000000"/>
                </a:solidFill>
              </a:rPr>
              <a:t>Соединитель порта </a:t>
            </a:r>
            <a:r>
              <a:rPr lang="en-US" sz="1600" b="1">
                <a:solidFill>
                  <a:srgbClr val="000000"/>
                </a:solidFill>
              </a:rPr>
              <a:t>RS-485 (</a:t>
            </a:r>
            <a:r>
              <a:rPr lang="de-DE" sz="1600" b="1">
                <a:solidFill>
                  <a:srgbClr val="000000"/>
                </a:solidFill>
              </a:rPr>
              <a:t>PROFIBUS-DP/PtP)</a:t>
            </a:r>
          </a:p>
        </p:txBody>
      </p:sp>
      <p:sp>
        <p:nvSpPr>
          <p:cNvPr id="24586" name="Rectangle 27"/>
          <p:cNvSpPr>
            <a:spLocks noChangeArrowheads="1"/>
          </p:cNvSpPr>
          <p:nvPr/>
        </p:nvSpPr>
        <p:spPr bwMode="gray">
          <a:xfrm>
            <a:off x="4114800" y="4051300"/>
            <a:ext cx="50292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600" b="1">
                <a:solidFill>
                  <a:srgbClr val="0A0A0A"/>
                </a:solidFill>
              </a:rPr>
              <a:t>Порт </a:t>
            </a:r>
            <a:r>
              <a:rPr lang="en-US" sz="1600" b="1">
                <a:solidFill>
                  <a:srgbClr val="0A0A0A"/>
                </a:solidFill>
              </a:rPr>
              <a:t>Ethernet</a:t>
            </a:r>
            <a:r>
              <a:rPr lang="ru-RU" sz="1600" b="1">
                <a:solidFill>
                  <a:srgbClr val="0A0A0A"/>
                </a:solidFill>
              </a:rPr>
              <a:t> коммуникационного процессора</a:t>
            </a:r>
            <a:endParaRPr lang="de-DE" sz="1600" b="1">
              <a:solidFill>
                <a:srgbClr val="0A0A0A"/>
              </a:solidFill>
            </a:endParaRPr>
          </a:p>
        </p:txBody>
      </p:sp>
      <p:sp>
        <p:nvSpPr>
          <p:cNvPr id="24587" name="Rectangle 28"/>
          <p:cNvSpPr>
            <a:spLocks noChangeArrowheads="1"/>
          </p:cNvSpPr>
          <p:nvPr/>
        </p:nvSpPr>
        <p:spPr bwMode="gray">
          <a:xfrm>
            <a:off x="4114800" y="4449763"/>
            <a:ext cx="4572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600" b="1">
                <a:solidFill>
                  <a:srgbClr val="000000"/>
                </a:solidFill>
              </a:rPr>
              <a:t>Вход питания </a:t>
            </a:r>
            <a:r>
              <a:rPr lang="de-DE" sz="1600" b="1">
                <a:solidFill>
                  <a:srgbClr val="000000"/>
                </a:solidFill>
              </a:rPr>
              <a:t>24</a:t>
            </a:r>
            <a:r>
              <a:rPr lang="ru-RU" sz="1600" b="1">
                <a:solidFill>
                  <a:srgbClr val="000000"/>
                </a:solidFill>
              </a:rPr>
              <a:t> В пост. тока</a:t>
            </a:r>
            <a:endParaRPr lang="de-DE" sz="1600" b="1">
              <a:solidFill>
                <a:srgbClr val="000000"/>
              </a:solidFill>
            </a:endParaRPr>
          </a:p>
        </p:txBody>
      </p:sp>
      <p:sp>
        <p:nvSpPr>
          <p:cNvPr id="24588" name="Line 30"/>
          <p:cNvSpPr>
            <a:spLocks noChangeShapeType="1"/>
          </p:cNvSpPr>
          <p:nvPr/>
        </p:nvSpPr>
        <p:spPr bwMode="gray">
          <a:xfrm flipV="1">
            <a:off x="2332038" y="354013"/>
            <a:ext cx="546100" cy="4619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108000" tIns="108000" rIns="108000" bIns="108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j-lt"/>
            </a:endParaRPr>
          </a:p>
        </p:txBody>
      </p:sp>
      <p:sp>
        <p:nvSpPr>
          <p:cNvPr id="24589" name="Line 31"/>
          <p:cNvSpPr>
            <a:spLocks noChangeShapeType="1"/>
          </p:cNvSpPr>
          <p:nvPr/>
        </p:nvSpPr>
        <p:spPr bwMode="gray">
          <a:xfrm>
            <a:off x="2873375" y="352425"/>
            <a:ext cx="116522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lIns="108000" tIns="108000" rIns="108000" bIns="108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j-lt"/>
            </a:endParaRPr>
          </a:p>
        </p:txBody>
      </p:sp>
      <p:sp>
        <p:nvSpPr>
          <p:cNvPr id="24590" name="Rectangle 32"/>
          <p:cNvSpPr>
            <a:spLocks noChangeArrowheads="1"/>
          </p:cNvSpPr>
          <p:nvPr/>
        </p:nvSpPr>
        <p:spPr bwMode="gray">
          <a:xfrm>
            <a:off x="4113213" y="152400"/>
            <a:ext cx="4408487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08000" tIns="108000" rIns="108000" bIns="108000">
            <a:spAutoFit/>
          </a:bodyPr>
          <a:lstStyle/>
          <a:p>
            <a:pPr>
              <a:buClr>
                <a:srgbClr val="FFFFFF"/>
              </a:buClr>
            </a:pPr>
            <a:r>
              <a:rPr lang="ru-RU" sz="1200" b="1">
                <a:solidFill>
                  <a:srgbClr val="0A0A0A"/>
                </a:solidFill>
              </a:rPr>
              <a:t>Индикаторы встроенного контроллера</a:t>
            </a:r>
            <a:r>
              <a:rPr lang="de-DE" sz="1200" b="1">
                <a:solidFill>
                  <a:srgbClr val="0A0A0A"/>
                </a:solidFill>
              </a:rPr>
              <a:t> PROFINET I/O</a:t>
            </a:r>
          </a:p>
        </p:txBody>
      </p:sp>
      <p:sp>
        <p:nvSpPr>
          <p:cNvPr id="18" name="Foliennummernplatzhalter 5"/>
          <p:cNvSpPr txBox="1">
            <a:spLocks noGrp="1"/>
          </p:cNvSpPr>
          <p:nvPr/>
        </p:nvSpPr>
        <p:spPr>
          <a:xfrm>
            <a:off x="7783513" y="6492875"/>
            <a:ext cx="903287" cy="365125"/>
          </a:xfrm>
          <a:prstGeom prst="rect">
            <a:avLst/>
          </a:prstGeom>
          <a:noFill/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65163B9-185D-475F-886B-F77C857E2787}" type="slidenum">
              <a:rPr lang="de-DE" sz="1000">
                <a:solidFill>
                  <a:schemeClr val="bg1"/>
                </a:solidFill>
                <a:latin typeface="+mj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de-DE" sz="1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395288" y="152400"/>
            <a:ext cx="8516937" cy="2627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Titel 1"/>
          <p:cNvSpPr txBox="1">
            <a:spLocks/>
          </p:cNvSpPr>
          <p:nvPr/>
        </p:nvSpPr>
        <p:spPr bwMode="auto">
          <a:xfrm>
            <a:off x="395288" y="400050"/>
            <a:ext cx="8516937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r>
              <a:rPr lang="ru-RU" sz="2400" b="1">
                <a:solidFill>
                  <a:srgbClr val="199263"/>
                </a:solidFill>
              </a:rPr>
              <a:t>Технология </a:t>
            </a:r>
            <a:r>
              <a:rPr lang="en-US" sz="2400" b="1">
                <a:solidFill>
                  <a:srgbClr val="199263"/>
                </a:solidFill>
              </a:rPr>
              <a:t>SPEED7</a:t>
            </a:r>
            <a:endParaRPr lang="de-DE" sz="2400" b="1">
              <a:solidFill>
                <a:srgbClr val="199263"/>
              </a:solidFill>
            </a:endParaRPr>
          </a:p>
        </p:txBody>
      </p:sp>
      <p:sp>
        <p:nvSpPr>
          <p:cNvPr id="57362" name="Rectangle 11"/>
          <p:cNvSpPr>
            <a:spLocks noChangeArrowheads="1"/>
          </p:cNvSpPr>
          <p:nvPr/>
        </p:nvSpPr>
        <p:spPr bwMode="gray">
          <a:xfrm>
            <a:off x="376238" y="1057275"/>
            <a:ext cx="8310562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000" b="1">
                <a:solidFill>
                  <a:srgbClr val="0A0A0A"/>
                </a:solidFill>
              </a:rPr>
              <a:t>Разнообразие встроенных коммуникационных интерфейсов</a:t>
            </a:r>
            <a:endParaRPr lang="de-DE" sz="2000" b="1">
              <a:solidFill>
                <a:srgbClr val="0A0A0A"/>
              </a:solidFill>
            </a:endParaRPr>
          </a:p>
        </p:txBody>
      </p:sp>
      <p:sp>
        <p:nvSpPr>
          <p:cNvPr id="20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541337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Компактные ЦПУ</a:t>
            </a:r>
            <a:r>
              <a:rPr lang="de-DE" cap="none" smtClean="0"/>
              <a:t> (C-</a:t>
            </a:r>
            <a:r>
              <a:rPr lang="ru-RU" cap="none" smtClean="0"/>
              <a:t>класс</a:t>
            </a:r>
            <a:r>
              <a:rPr lang="de-DE" cap="none" smtClean="0"/>
              <a:t>)</a:t>
            </a:r>
            <a:r>
              <a:rPr lang="ru-RU" cap="none" smtClean="0"/>
              <a:t> серии </a:t>
            </a:r>
            <a:r>
              <a:rPr lang="en-US" cap="none" smtClean="0"/>
              <a:t>System 300S</a:t>
            </a:r>
            <a:r>
              <a:rPr lang="ru-RU" cap="none" smtClean="0"/>
              <a:t> </a:t>
            </a:r>
            <a:endParaRPr lang="de-DE" cap="none" smtClean="0"/>
          </a:p>
        </p:txBody>
      </p:sp>
      <p:sp>
        <p:nvSpPr>
          <p:cNvPr id="59395" name="Text Box 91"/>
          <p:cNvSpPr txBox="1">
            <a:spLocks noChangeArrowheads="1"/>
          </p:cNvSpPr>
          <p:nvPr/>
        </p:nvSpPr>
        <p:spPr bwMode="gray">
          <a:xfrm>
            <a:off x="427038" y="981075"/>
            <a:ext cx="7889875" cy="704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Модули ЦПУ</a:t>
            </a:r>
            <a:r>
              <a:rPr lang="de-DE" sz="1600" b="1">
                <a:solidFill>
                  <a:srgbClr val="0A0A0A"/>
                </a:solidFill>
                <a:latin typeface="Trebuchet MS" pitchFamily="34" charset="0"/>
              </a:rPr>
              <a:t> </a:t>
            </a: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со встроенными каналами ввода/вывода для систем  начального и среднего уровня сложности с небольшим бюджетом</a:t>
            </a:r>
            <a:endParaRPr lang="de-DE" sz="1600" b="1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gray">
          <a:xfrm>
            <a:off x="530225" y="2552700"/>
            <a:ext cx="1243013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312SC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gray">
          <a:xfrm>
            <a:off x="2114550" y="2571750"/>
            <a:ext cx="1243013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313SC</a:t>
            </a:r>
          </a:p>
        </p:txBody>
      </p:sp>
      <p:pic>
        <p:nvPicPr>
          <p:cNvPr id="59398" name="Picture 6" descr="VIPA_312-5BE03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225" y="3060700"/>
            <a:ext cx="1109663" cy="1627188"/>
          </a:xfrm>
          <a:prstGeom prst="rect">
            <a:avLst/>
          </a:prstGeom>
          <a:noFill/>
        </p:spPr>
      </p:pic>
      <p:pic>
        <p:nvPicPr>
          <p:cNvPr id="59399" name="Picture 7" descr="VIPA_313-5BF03_3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3113" y="3060700"/>
            <a:ext cx="1522412" cy="1627188"/>
          </a:xfrm>
          <a:prstGeom prst="rect">
            <a:avLst/>
          </a:prstGeom>
          <a:noFill/>
        </p:spPr>
      </p:pic>
      <p:pic>
        <p:nvPicPr>
          <p:cNvPr id="59400" name="Picture 8" descr="VIPA_313-6CF03_3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4775" y="3013075"/>
            <a:ext cx="1149350" cy="1679575"/>
          </a:xfrm>
          <a:prstGeom prst="rect">
            <a:avLst/>
          </a:prstGeom>
          <a:noFill/>
        </p:spPr>
      </p:pic>
      <p:sp>
        <p:nvSpPr>
          <p:cNvPr id="59401" name="Text Box 9"/>
          <p:cNvSpPr txBox="1">
            <a:spLocks noChangeArrowheads="1"/>
          </p:cNvSpPr>
          <p:nvPr/>
        </p:nvSpPr>
        <p:spPr bwMode="gray">
          <a:xfrm>
            <a:off x="3698875" y="2552700"/>
            <a:ext cx="1722438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313SC/DPM</a:t>
            </a:r>
          </a:p>
        </p:txBody>
      </p:sp>
      <p:pic>
        <p:nvPicPr>
          <p:cNvPr id="59402" name="Picture 10" descr="VIPA_314-6CG03_3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9100" y="3013075"/>
            <a:ext cx="1587500" cy="1695450"/>
          </a:xfrm>
          <a:prstGeom prst="rect">
            <a:avLst/>
          </a:prstGeom>
          <a:noFill/>
        </p:spPr>
      </p:pic>
      <p:sp>
        <p:nvSpPr>
          <p:cNvPr id="59403" name="Text Box 11"/>
          <p:cNvSpPr txBox="1">
            <a:spLocks noChangeArrowheads="1"/>
          </p:cNvSpPr>
          <p:nvPr/>
        </p:nvSpPr>
        <p:spPr bwMode="gray">
          <a:xfrm>
            <a:off x="5499100" y="2571750"/>
            <a:ext cx="1722438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314SC/DPM</a:t>
            </a:r>
          </a:p>
        </p:txBody>
      </p:sp>
      <p:pic>
        <p:nvPicPr>
          <p:cNvPr id="59404" name="Picture 12" descr="VIPA_314-6CF01_3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96175" y="3013075"/>
            <a:ext cx="1150938" cy="1746250"/>
          </a:xfrm>
          <a:prstGeom prst="rect">
            <a:avLst/>
          </a:prstGeom>
          <a:noFill/>
        </p:spPr>
      </p:pic>
      <p:sp>
        <p:nvSpPr>
          <p:cNvPr id="59405" name="Text Box 13"/>
          <p:cNvSpPr txBox="1">
            <a:spLocks noChangeArrowheads="1"/>
          </p:cNvSpPr>
          <p:nvPr/>
        </p:nvSpPr>
        <p:spPr bwMode="gray">
          <a:xfrm>
            <a:off x="7221538" y="2571750"/>
            <a:ext cx="1722437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314ST/DPM</a:t>
            </a:r>
          </a:p>
        </p:txBody>
      </p:sp>
      <p:sp>
        <p:nvSpPr>
          <p:cNvPr id="59406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D82DB0C-3B1D-4999-94D9-E623DCC28838}" type="slidenum">
              <a:rPr lang="de-DE" sz="1000">
                <a:solidFill>
                  <a:schemeClr val="bg1"/>
                </a:solidFill>
              </a:rPr>
              <a:pPr algn="r"/>
              <a:t>15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5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  <p:bldP spid="59397" grpId="0"/>
      <p:bldP spid="59401" grpId="0"/>
      <p:bldP spid="59403" grpId="0"/>
      <p:bldP spid="594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450850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Модульные ЦПУ</a:t>
            </a:r>
            <a:r>
              <a:rPr lang="de-DE" cap="none" smtClean="0"/>
              <a:t> </a:t>
            </a:r>
            <a:r>
              <a:rPr lang="ru-RU" cap="none" smtClean="0"/>
              <a:t>серии </a:t>
            </a:r>
            <a:r>
              <a:rPr lang="en-US" cap="none" smtClean="0"/>
              <a:t>System 300S</a:t>
            </a:r>
            <a:r>
              <a:rPr lang="de-DE" cap="none" smtClean="0"/>
              <a:t> 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gray">
          <a:xfrm>
            <a:off x="107950" y="2376488"/>
            <a:ext cx="1666875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314SE/DPS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gray">
          <a:xfrm>
            <a:off x="1701800" y="2376488"/>
            <a:ext cx="1719263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315SB/DPM</a:t>
            </a:r>
          </a:p>
        </p:txBody>
      </p:sp>
      <p:pic>
        <p:nvPicPr>
          <p:cNvPr id="61445" name="Picture 5" descr="314-sBG03-3D_500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900" y="2906713"/>
            <a:ext cx="717550" cy="1946275"/>
          </a:xfrm>
          <a:prstGeom prst="rect">
            <a:avLst/>
          </a:prstGeom>
          <a:noFill/>
        </p:spPr>
      </p:pic>
      <p:pic>
        <p:nvPicPr>
          <p:cNvPr id="61446" name="Picture 6" descr="VIPA_315-2AG12_3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638" y="2908300"/>
            <a:ext cx="784225" cy="1949450"/>
          </a:xfrm>
          <a:prstGeom prst="rect">
            <a:avLst/>
          </a:prstGeom>
          <a:noFill/>
        </p:spPr>
      </p:pic>
      <p:pic>
        <p:nvPicPr>
          <p:cNvPr id="61447" name="Picture 7" descr="VIPA_315-4NE11_3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2908300"/>
            <a:ext cx="1247775" cy="1946275"/>
          </a:xfrm>
          <a:prstGeom prst="rect">
            <a:avLst/>
          </a:prstGeom>
          <a:noFill/>
        </p:spPr>
      </p:pic>
      <p:sp>
        <p:nvSpPr>
          <p:cNvPr id="61448" name="Text Box 8"/>
          <p:cNvSpPr txBox="1">
            <a:spLocks noChangeArrowheads="1"/>
          </p:cNvSpPr>
          <p:nvPr/>
        </p:nvSpPr>
        <p:spPr bwMode="gray">
          <a:xfrm>
            <a:off x="3348038" y="2403475"/>
            <a:ext cx="1708150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315SN/NET</a:t>
            </a:r>
          </a:p>
        </p:txBody>
      </p:sp>
      <p:pic>
        <p:nvPicPr>
          <p:cNvPr id="61449" name="Picture 9" descr="VIPA_317-2AJ12_3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7188" y="2903538"/>
            <a:ext cx="1263650" cy="1949450"/>
          </a:xfrm>
          <a:prstGeom prst="rect">
            <a:avLst/>
          </a:prstGeom>
          <a:noFill/>
        </p:spPr>
      </p:pic>
      <p:sp>
        <p:nvSpPr>
          <p:cNvPr id="61450" name="Text Box 10"/>
          <p:cNvSpPr txBox="1">
            <a:spLocks noChangeArrowheads="1"/>
          </p:cNvSpPr>
          <p:nvPr/>
        </p:nvSpPr>
        <p:spPr bwMode="gray">
          <a:xfrm>
            <a:off x="5292725" y="2376488"/>
            <a:ext cx="1714500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317SE/DPM</a:t>
            </a:r>
          </a:p>
        </p:txBody>
      </p:sp>
      <p:pic>
        <p:nvPicPr>
          <p:cNvPr id="61451" name="Picture 11" descr="VIPA_317-4NE12_3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750" y="2836863"/>
            <a:ext cx="1306513" cy="2024062"/>
          </a:xfrm>
          <a:prstGeom prst="rect">
            <a:avLst/>
          </a:prstGeom>
          <a:noFill/>
        </p:spPr>
      </p:pic>
      <p:sp>
        <p:nvSpPr>
          <p:cNvPr id="61452" name="Text Box 12"/>
          <p:cNvSpPr txBox="1">
            <a:spLocks noChangeArrowheads="1"/>
          </p:cNvSpPr>
          <p:nvPr/>
        </p:nvSpPr>
        <p:spPr bwMode="gray">
          <a:xfrm>
            <a:off x="7364413" y="2376488"/>
            <a:ext cx="1708150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de-DE" sz="1600" b="1">
                <a:latin typeface="Trebuchet MS" pitchFamily="34" charset="0"/>
              </a:rPr>
              <a:t>CPU 317SN/NET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gray">
          <a:xfrm>
            <a:off x="250825" y="831850"/>
            <a:ext cx="8361363" cy="9493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108000" tIns="108000" rIns="108000" bIns="108000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 b="1">
                <a:solidFill>
                  <a:srgbClr val="0A0A0A"/>
                </a:solidFill>
                <a:latin typeface="Trebuchet MS" pitchFamily="34" charset="0"/>
              </a:rPr>
              <a:t>Модули ЦПУ для систем автоматизации самого различного назначения, обеспечивающие широкий набор коммуникационных интерфейсов и обладающие различным объемом памяти</a:t>
            </a:r>
            <a:endParaRPr lang="de-DE" sz="1600" b="1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61454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2EF59DD-F9F8-496C-B270-59423D4909DC}" type="slidenum">
              <a:rPr lang="de-DE" sz="1000">
                <a:solidFill>
                  <a:schemeClr val="bg1"/>
                </a:solidFill>
              </a:rPr>
              <a:pPr algn="r"/>
              <a:t>16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5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44" grpId="0"/>
      <p:bldP spid="61448" grpId="0"/>
      <p:bldP spid="61450" grpId="0"/>
      <p:bldP spid="61452" grpId="0"/>
      <p:bldP spid="614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de-DE" cap="none" smtClean="0"/>
              <a:t>CPU </a:t>
            </a:r>
            <a:r>
              <a:rPr lang="en-US" cap="none" smtClean="0"/>
              <a:t>System 300S </a:t>
            </a:r>
            <a:r>
              <a:rPr lang="ru-RU" cap="none" smtClean="0"/>
              <a:t>с поддержкой </a:t>
            </a:r>
            <a:r>
              <a:rPr lang="en-US" cap="none" smtClean="0"/>
              <a:t>PROFINET</a:t>
            </a:r>
            <a:endParaRPr lang="de-DE" cap="none" smtClean="0"/>
          </a:p>
        </p:txBody>
      </p:sp>
      <p:sp>
        <p:nvSpPr>
          <p:cNvPr id="63491" name="Foliennummernplatzhalter 5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C0670D7-F5BB-4A70-BB8E-0AA78CE16D32}" type="slidenum">
              <a:rPr lang="de-DE" sz="1000">
                <a:solidFill>
                  <a:schemeClr val="bg1"/>
                </a:solidFill>
              </a:rPr>
              <a:pPr algn="r"/>
              <a:t>17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287587" y="820738"/>
            <a:ext cx="4552125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/>
              <a:t>315-4PN12</a:t>
            </a:r>
            <a:r>
              <a:rPr lang="en-US" sz="1600" dirty="0">
                <a:solidFill>
                  <a:srgbClr val="0A0A0A"/>
                </a:solidFill>
              </a:rPr>
              <a:t> 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rgbClr val="0A0A0A"/>
                </a:solidFill>
              </a:rPr>
              <a:t>1 </a:t>
            </a:r>
            <a:r>
              <a:rPr lang="ru-RU" sz="1600" dirty="0">
                <a:solidFill>
                  <a:srgbClr val="0A0A0A"/>
                </a:solidFill>
              </a:rPr>
              <a:t>Мбайт рабочей памяти, расширяемая до </a:t>
            </a:r>
            <a:r>
              <a:rPr lang="en-US" sz="1600" dirty="0">
                <a:solidFill>
                  <a:srgbClr val="0A0A0A"/>
                </a:solidFill>
              </a:rPr>
              <a:t>2 </a:t>
            </a:r>
            <a:r>
              <a:rPr lang="ru-RU" sz="1600" dirty="0">
                <a:solidFill>
                  <a:srgbClr val="0A0A0A"/>
                </a:solidFill>
              </a:rPr>
              <a:t>Мбайт</a:t>
            </a:r>
            <a:r>
              <a:rPr lang="en-US" sz="1600" dirty="0">
                <a:solidFill>
                  <a:srgbClr val="0A0A0A"/>
                </a:solidFill>
              </a:rPr>
              <a:t> (50% program/50% data)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Интерфейсы</a:t>
            </a:r>
            <a:r>
              <a:rPr lang="en-US" sz="1600" dirty="0">
                <a:solidFill>
                  <a:srgbClr val="0A0A0A"/>
                </a:solidFill>
              </a:rPr>
              <a:t>: MPI, Ethernet PG/OP, </a:t>
            </a:r>
            <a:endParaRPr lang="en-US" sz="1600" dirty="0" smtClean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</a:pP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en-US" sz="1600" dirty="0" smtClean="0">
                <a:solidFill>
                  <a:srgbClr val="0A0A0A"/>
                </a:solidFill>
              </a:rPr>
              <a:t>    RS</a:t>
            </a:r>
            <a:r>
              <a:rPr lang="ru-RU" sz="1600" dirty="0">
                <a:solidFill>
                  <a:srgbClr val="0A0A0A"/>
                </a:solidFill>
              </a:rPr>
              <a:t>-485 </a:t>
            </a:r>
            <a:r>
              <a:rPr lang="en-US" sz="1600" dirty="0">
                <a:solidFill>
                  <a:srgbClr val="0A0A0A"/>
                </a:solidFill>
              </a:rPr>
              <a:t>(PROFIBUS DP master/</a:t>
            </a:r>
            <a:r>
              <a:rPr lang="en-US" sz="1600" dirty="0" err="1">
                <a:solidFill>
                  <a:srgbClr val="0A0A0A"/>
                </a:solidFill>
              </a:rPr>
              <a:t>PtP</a:t>
            </a:r>
            <a:r>
              <a:rPr lang="en-US" sz="1600" dirty="0">
                <a:solidFill>
                  <a:srgbClr val="0A0A0A"/>
                </a:solidFill>
              </a:rPr>
              <a:t>), </a:t>
            </a:r>
            <a:r>
              <a:rPr lang="ru-RU" sz="1600" dirty="0">
                <a:solidFill>
                  <a:srgbClr val="0A0A0A"/>
                </a:solidFill>
              </a:rPr>
              <a:t>контроллер </a:t>
            </a:r>
            <a:r>
              <a:rPr lang="en-US" sz="1600" dirty="0">
                <a:solidFill>
                  <a:srgbClr val="0A0A0A"/>
                </a:solidFill>
              </a:rPr>
              <a:t>PROFINET IO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endParaRPr lang="ru-RU" sz="1600" b="1" dirty="0"/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/>
              <a:t>31</a:t>
            </a:r>
            <a:r>
              <a:rPr lang="ru-RU" sz="1600" b="1" dirty="0"/>
              <a:t>7</a:t>
            </a:r>
            <a:r>
              <a:rPr lang="de-DE" sz="1600" b="1" dirty="0"/>
              <a:t>-4PN12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2</a:t>
            </a: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ru-RU" sz="1600" dirty="0">
                <a:solidFill>
                  <a:srgbClr val="0A0A0A"/>
                </a:solidFill>
              </a:rPr>
              <a:t>Мбайт рабочей памяти, расширяемая до 8</a:t>
            </a: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ru-RU" sz="1600" dirty="0">
                <a:solidFill>
                  <a:srgbClr val="0A0A0A"/>
                </a:solidFill>
              </a:rPr>
              <a:t>Мбайт</a:t>
            </a:r>
            <a:r>
              <a:rPr lang="en-US" sz="1600" dirty="0">
                <a:solidFill>
                  <a:srgbClr val="0A0A0A"/>
                </a:solidFill>
              </a:rPr>
              <a:t> (50% program/50% data)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Интерфейсы</a:t>
            </a:r>
            <a:r>
              <a:rPr lang="en-US" sz="1600" dirty="0">
                <a:solidFill>
                  <a:srgbClr val="0A0A0A"/>
                </a:solidFill>
              </a:rPr>
              <a:t>: MPI, Ethernet PG/OP,  </a:t>
            </a:r>
            <a:endParaRPr lang="en-US" sz="1600" dirty="0" smtClean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</a:pP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en-US" sz="1600" dirty="0" smtClean="0">
                <a:solidFill>
                  <a:srgbClr val="0A0A0A"/>
                </a:solidFill>
              </a:rPr>
              <a:t>    RS</a:t>
            </a:r>
            <a:r>
              <a:rPr lang="ru-RU" sz="1600" dirty="0">
                <a:solidFill>
                  <a:srgbClr val="0A0A0A"/>
                </a:solidFill>
              </a:rPr>
              <a:t>-485 </a:t>
            </a:r>
            <a:r>
              <a:rPr lang="en-US" sz="1600" dirty="0">
                <a:solidFill>
                  <a:srgbClr val="0A0A0A"/>
                </a:solidFill>
              </a:rPr>
              <a:t>(PROFIBUS DP master/</a:t>
            </a:r>
            <a:r>
              <a:rPr lang="en-US" sz="1600" dirty="0" err="1">
                <a:solidFill>
                  <a:srgbClr val="0A0A0A"/>
                </a:solidFill>
              </a:rPr>
              <a:t>PtP</a:t>
            </a:r>
            <a:r>
              <a:rPr lang="en-US" sz="1600" dirty="0">
                <a:solidFill>
                  <a:srgbClr val="0A0A0A"/>
                </a:solidFill>
              </a:rPr>
              <a:t>), </a:t>
            </a:r>
            <a:r>
              <a:rPr lang="ru-RU" sz="1600" dirty="0">
                <a:solidFill>
                  <a:srgbClr val="0A0A0A"/>
                </a:solidFill>
              </a:rPr>
              <a:t>контроллер </a:t>
            </a:r>
            <a:r>
              <a:rPr lang="en-US" sz="1600" dirty="0">
                <a:solidFill>
                  <a:srgbClr val="0A0A0A"/>
                </a:solidFill>
              </a:rPr>
              <a:t>PROFINET IO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Шина </a:t>
            </a:r>
            <a:r>
              <a:rPr lang="en-US" sz="1600" dirty="0">
                <a:solidFill>
                  <a:srgbClr val="0A0A0A"/>
                </a:solidFill>
              </a:rPr>
              <a:t>SPEED-Bus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endParaRPr lang="ru-RU" b="1" dirty="0"/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/>
              <a:t>315-4PN</a:t>
            </a:r>
            <a:r>
              <a:rPr lang="ru-RU" sz="1600" b="1" dirty="0"/>
              <a:t>33 </a:t>
            </a:r>
            <a:r>
              <a:rPr lang="en-US" sz="1600" b="1" dirty="0"/>
              <a:t>ECO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rgbClr val="0A0A0A"/>
                </a:solidFill>
              </a:rPr>
              <a:t>512 </a:t>
            </a:r>
            <a:r>
              <a:rPr lang="ru-RU" sz="1600" dirty="0">
                <a:solidFill>
                  <a:srgbClr val="0A0A0A"/>
                </a:solidFill>
              </a:rPr>
              <a:t>кбайт рабочей памяти</a:t>
            </a:r>
            <a:r>
              <a:rPr lang="en-US" sz="1600" dirty="0">
                <a:solidFill>
                  <a:srgbClr val="0A0A0A"/>
                </a:solidFill>
              </a:rPr>
              <a:t>, </a:t>
            </a:r>
            <a:r>
              <a:rPr lang="ru-RU" sz="1600" dirty="0">
                <a:solidFill>
                  <a:srgbClr val="0A0A0A"/>
                </a:solidFill>
              </a:rPr>
              <a:t>без расширения </a:t>
            </a:r>
            <a:r>
              <a:rPr lang="en-US" sz="1600" dirty="0">
                <a:solidFill>
                  <a:srgbClr val="0A0A0A"/>
                </a:solidFill>
              </a:rPr>
              <a:t>(50% program/50% data)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Интерфейсы</a:t>
            </a:r>
            <a:r>
              <a:rPr lang="en-US" sz="1600" dirty="0">
                <a:solidFill>
                  <a:srgbClr val="0A0A0A"/>
                </a:solidFill>
              </a:rPr>
              <a:t>: MPI, Ethernet PG/OP, </a:t>
            </a:r>
            <a:r>
              <a:rPr lang="en-US" sz="1600" dirty="0" smtClean="0">
                <a:solidFill>
                  <a:srgbClr val="0A0A0A"/>
                </a:solidFill>
              </a:rPr>
              <a:t>RS</a:t>
            </a:r>
            <a:r>
              <a:rPr lang="ru-RU" sz="1600" dirty="0">
                <a:solidFill>
                  <a:srgbClr val="0A0A0A"/>
                </a:solidFill>
              </a:rPr>
              <a:t>-485 </a:t>
            </a:r>
            <a:r>
              <a:rPr lang="en-US" sz="1600" dirty="0">
                <a:solidFill>
                  <a:srgbClr val="0A0A0A"/>
                </a:solidFill>
              </a:rPr>
              <a:t>(</a:t>
            </a:r>
            <a:r>
              <a:rPr lang="ru-RU" sz="1600" dirty="0">
                <a:solidFill>
                  <a:srgbClr val="0A0A0A"/>
                </a:solidFill>
              </a:rPr>
              <a:t>только </a:t>
            </a:r>
            <a:r>
              <a:rPr lang="en-US" sz="1600" dirty="0" err="1">
                <a:solidFill>
                  <a:srgbClr val="0A0A0A"/>
                </a:solidFill>
              </a:rPr>
              <a:t>PtP</a:t>
            </a:r>
            <a:r>
              <a:rPr lang="en-US" sz="1600" dirty="0">
                <a:solidFill>
                  <a:srgbClr val="0A0A0A"/>
                </a:solidFill>
              </a:rPr>
              <a:t>),</a:t>
            </a:r>
            <a:r>
              <a:rPr lang="en-US" sz="1600" dirty="0"/>
              <a:t> </a:t>
            </a:r>
            <a:r>
              <a:rPr lang="ru-RU" sz="1600" dirty="0">
                <a:solidFill>
                  <a:srgbClr val="0A0A0A"/>
                </a:solidFill>
              </a:rPr>
              <a:t>контроллер </a:t>
            </a:r>
            <a:r>
              <a:rPr lang="en-US" sz="1600" dirty="0">
                <a:solidFill>
                  <a:srgbClr val="0A0A0A"/>
                </a:solidFill>
              </a:rPr>
              <a:t>PROFINET IO</a:t>
            </a:r>
            <a:endParaRPr lang="ru-RU" sz="1600" dirty="0">
              <a:solidFill>
                <a:srgbClr val="0A0A0A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956425" y="981075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>
                <a:solidFill>
                  <a:srgbClr val="199263"/>
                </a:solidFill>
              </a:rPr>
              <a:t>1</a:t>
            </a:r>
            <a:r>
              <a:rPr lang="ru-RU">
                <a:solidFill>
                  <a:srgbClr val="199263"/>
                </a:solidFill>
              </a:rPr>
              <a:t>9</a:t>
            </a:r>
            <a:r>
              <a:rPr lang="en-US">
                <a:solidFill>
                  <a:srgbClr val="199263"/>
                </a:solidFill>
              </a:rPr>
              <a:t>90</a:t>
            </a:r>
            <a:r>
              <a:rPr lang="de-DE">
                <a:solidFill>
                  <a:srgbClr val="199263"/>
                </a:solidFill>
              </a:rPr>
              <a:t> €</a:t>
            </a:r>
            <a:endParaRPr lang="ru-RU">
              <a:solidFill>
                <a:srgbClr val="199263"/>
              </a:solidFill>
            </a:endParaRP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6956425" y="2697163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199263"/>
                </a:solidFill>
              </a:rPr>
              <a:t>3</a:t>
            </a:r>
            <a:r>
              <a:rPr lang="en-US">
                <a:solidFill>
                  <a:srgbClr val="199263"/>
                </a:solidFill>
              </a:rPr>
              <a:t>319</a:t>
            </a:r>
            <a:r>
              <a:rPr lang="de-DE">
                <a:solidFill>
                  <a:srgbClr val="199263"/>
                </a:solidFill>
              </a:rPr>
              <a:t> €</a:t>
            </a: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3" name="Abgerundetes Rechteck 16"/>
          <p:cNvSpPr/>
          <p:nvPr/>
        </p:nvSpPr>
        <p:spPr>
          <a:xfrm>
            <a:off x="6956425" y="4510088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199263"/>
                </a:solidFill>
              </a:rPr>
              <a:t>1081</a:t>
            </a:r>
            <a:r>
              <a:rPr lang="de-DE">
                <a:solidFill>
                  <a:srgbClr val="199263"/>
                </a:solidFill>
              </a:rPr>
              <a:t> €</a:t>
            </a: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63497" name="AutoShape 6"/>
          <p:cNvSpPr>
            <a:spLocks noChangeArrowheads="1"/>
          </p:cNvSpPr>
          <p:nvPr/>
        </p:nvSpPr>
        <p:spPr bwMode="auto">
          <a:xfrm>
            <a:off x="214313" y="3756025"/>
            <a:ext cx="1931987" cy="954088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b="1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Новинка!</a:t>
            </a:r>
          </a:p>
        </p:txBody>
      </p:sp>
      <p:pic>
        <p:nvPicPr>
          <p:cNvPr id="11" name="Рисунок 10" descr="VIPA_300S_317_4PN1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238" y="981075"/>
            <a:ext cx="1674835" cy="2882138"/>
          </a:xfrm>
          <a:prstGeom prst="rect">
            <a:avLst/>
          </a:prstGeom>
        </p:spPr>
      </p:pic>
      <p:grpSp>
        <p:nvGrpSpPr>
          <p:cNvPr id="12" name="Gruppieren 6"/>
          <p:cNvGrpSpPr>
            <a:grpSpLocks noChangeAspect="1"/>
          </p:cNvGrpSpPr>
          <p:nvPr/>
        </p:nvGrpSpPr>
        <p:grpSpPr>
          <a:xfrm>
            <a:off x="582948" y="4889072"/>
            <a:ext cx="1146744" cy="659515"/>
            <a:chOff x="376307" y="5553041"/>
            <a:chExt cx="914400" cy="525890"/>
          </a:xfrm>
        </p:grpSpPr>
        <p:sp>
          <p:nvSpPr>
            <p:cNvPr id="14" name="Abgerundetes Rechteck 2"/>
            <p:cNvSpPr/>
            <p:nvPr/>
          </p:nvSpPr>
          <p:spPr>
            <a:xfrm>
              <a:off x="376307" y="5553041"/>
              <a:ext cx="914400" cy="52589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Picture 2" descr="V:\VT-PW_Werbung\15_Bilddatenbank\Logos\Produkte\Profinet\Logo_Profinet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146" y="5659370"/>
              <a:ext cx="711819" cy="29931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7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de-DE" cap="none" dirty="0" smtClean="0"/>
              <a:t>CPU </a:t>
            </a:r>
            <a:r>
              <a:rPr lang="en-US" cap="none" dirty="0" smtClean="0"/>
              <a:t>System 300S </a:t>
            </a:r>
            <a:r>
              <a:rPr lang="ru-RU" cap="none" dirty="0" smtClean="0"/>
              <a:t>с поддержкой </a:t>
            </a:r>
            <a:r>
              <a:rPr lang="en-US" cap="none" dirty="0" err="1" smtClean="0"/>
              <a:t>EtherCAT</a:t>
            </a:r>
            <a:endParaRPr lang="de-DE" cap="none" dirty="0" smtClean="0"/>
          </a:p>
        </p:txBody>
      </p:sp>
      <p:sp>
        <p:nvSpPr>
          <p:cNvPr id="63491" name="Foliennummernplatzhalter 5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C0670D7-F5BB-4A70-BB8E-0AA78CE16D32}" type="slidenum">
              <a:rPr lang="de-DE" sz="1000">
                <a:solidFill>
                  <a:schemeClr val="bg1"/>
                </a:solidFill>
              </a:rPr>
              <a:pPr algn="r"/>
              <a:t>18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287588" y="820738"/>
            <a:ext cx="4318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 smtClean="0"/>
              <a:t>315-4EC12</a:t>
            </a:r>
            <a:r>
              <a:rPr lang="en-US" sz="1600" dirty="0" smtClean="0">
                <a:solidFill>
                  <a:srgbClr val="0A0A0A"/>
                </a:solidFill>
              </a:rPr>
              <a:t> </a:t>
            </a:r>
            <a:endParaRPr lang="en-US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rgbClr val="0A0A0A"/>
                </a:solidFill>
              </a:rPr>
              <a:t>1 </a:t>
            </a:r>
            <a:r>
              <a:rPr lang="ru-RU" sz="1600" dirty="0">
                <a:solidFill>
                  <a:srgbClr val="0A0A0A"/>
                </a:solidFill>
              </a:rPr>
              <a:t>Мбайт рабочей памяти, расширяемая до </a:t>
            </a:r>
            <a:r>
              <a:rPr lang="en-US" sz="1600" dirty="0">
                <a:solidFill>
                  <a:srgbClr val="0A0A0A"/>
                </a:solidFill>
              </a:rPr>
              <a:t>2 </a:t>
            </a:r>
            <a:r>
              <a:rPr lang="ru-RU" sz="1600" dirty="0">
                <a:solidFill>
                  <a:srgbClr val="0A0A0A"/>
                </a:solidFill>
              </a:rPr>
              <a:t>Мбайт</a:t>
            </a:r>
            <a:r>
              <a:rPr lang="en-US" sz="1600" dirty="0">
                <a:solidFill>
                  <a:srgbClr val="0A0A0A"/>
                </a:solidFill>
              </a:rPr>
              <a:t> (50% program/50% data)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Интерфейсы</a:t>
            </a:r>
            <a:r>
              <a:rPr lang="en-US" sz="1600" dirty="0">
                <a:solidFill>
                  <a:srgbClr val="0A0A0A"/>
                </a:solidFill>
              </a:rPr>
              <a:t>: MPI, Ethernet PG/OP,   RS</a:t>
            </a:r>
            <a:r>
              <a:rPr lang="ru-RU" sz="1600" dirty="0">
                <a:solidFill>
                  <a:srgbClr val="0A0A0A"/>
                </a:solidFill>
              </a:rPr>
              <a:t>-485 </a:t>
            </a:r>
            <a:r>
              <a:rPr lang="en-US" sz="1600" dirty="0">
                <a:solidFill>
                  <a:srgbClr val="0A0A0A"/>
                </a:solidFill>
              </a:rPr>
              <a:t>(PROFIBUS DP master/</a:t>
            </a:r>
            <a:r>
              <a:rPr lang="en-US" sz="1600" dirty="0" err="1">
                <a:solidFill>
                  <a:srgbClr val="0A0A0A"/>
                </a:solidFill>
              </a:rPr>
              <a:t>PtP</a:t>
            </a:r>
            <a:r>
              <a:rPr lang="en-US" sz="1600" dirty="0">
                <a:solidFill>
                  <a:srgbClr val="0A0A0A"/>
                </a:solidFill>
              </a:rPr>
              <a:t>), </a:t>
            </a:r>
            <a:r>
              <a:rPr lang="ru-RU" sz="1600" dirty="0">
                <a:solidFill>
                  <a:srgbClr val="0A0A0A"/>
                </a:solidFill>
              </a:rPr>
              <a:t>контроллер </a:t>
            </a:r>
            <a:r>
              <a:rPr lang="en-US" sz="1600" dirty="0" err="1" smtClean="0">
                <a:solidFill>
                  <a:srgbClr val="0A0A0A"/>
                </a:solidFill>
              </a:rPr>
              <a:t>EtherCAT</a:t>
            </a:r>
            <a:endParaRPr lang="en-US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endParaRPr lang="ru-RU" sz="1600" b="1" dirty="0"/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/>
              <a:t>31</a:t>
            </a:r>
            <a:r>
              <a:rPr lang="ru-RU" sz="1600" b="1" dirty="0"/>
              <a:t>7</a:t>
            </a:r>
            <a:r>
              <a:rPr lang="de-DE" sz="1600" b="1" dirty="0" smtClean="0"/>
              <a:t>-4EC12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2</a:t>
            </a: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ru-RU" sz="1600" dirty="0">
                <a:solidFill>
                  <a:srgbClr val="0A0A0A"/>
                </a:solidFill>
              </a:rPr>
              <a:t>Мбайт рабочей памяти, расширяемая до 8</a:t>
            </a:r>
            <a:r>
              <a:rPr lang="en-US" sz="1600" dirty="0">
                <a:solidFill>
                  <a:srgbClr val="0A0A0A"/>
                </a:solidFill>
              </a:rPr>
              <a:t> </a:t>
            </a:r>
            <a:r>
              <a:rPr lang="ru-RU" sz="1600" dirty="0">
                <a:solidFill>
                  <a:srgbClr val="0A0A0A"/>
                </a:solidFill>
              </a:rPr>
              <a:t>Мбайт</a:t>
            </a:r>
            <a:r>
              <a:rPr lang="en-US" sz="1600" dirty="0">
                <a:solidFill>
                  <a:srgbClr val="0A0A0A"/>
                </a:solidFill>
              </a:rPr>
              <a:t> (50% program/50% data)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Интерфейсы</a:t>
            </a:r>
            <a:r>
              <a:rPr lang="en-US" sz="1600" dirty="0">
                <a:solidFill>
                  <a:srgbClr val="0A0A0A"/>
                </a:solidFill>
              </a:rPr>
              <a:t>: MPI, Ethernet PG/OP,   RS</a:t>
            </a:r>
            <a:r>
              <a:rPr lang="ru-RU" sz="1600" dirty="0">
                <a:solidFill>
                  <a:srgbClr val="0A0A0A"/>
                </a:solidFill>
              </a:rPr>
              <a:t>-485 </a:t>
            </a:r>
            <a:r>
              <a:rPr lang="en-US" sz="1600" dirty="0">
                <a:solidFill>
                  <a:srgbClr val="0A0A0A"/>
                </a:solidFill>
              </a:rPr>
              <a:t>(PROFIBUS DP master/</a:t>
            </a:r>
            <a:r>
              <a:rPr lang="en-US" sz="1600" dirty="0" err="1">
                <a:solidFill>
                  <a:srgbClr val="0A0A0A"/>
                </a:solidFill>
              </a:rPr>
              <a:t>PtP</a:t>
            </a:r>
            <a:r>
              <a:rPr lang="en-US" sz="1600" dirty="0">
                <a:solidFill>
                  <a:srgbClr val="0A0A0A"/>
                </a:solidFill>
              </a:rPr>
              <a:t>), </a:t>
            </a:r>
            <a:r>
              <a:rPr lang="ru-RU" sz="1600" dirty="0">
                <a:solidFill>
                  <a:srgbClr val="0A0A0A"/>
                </a:solidFill>
              </a:rPr>
              <a:t>контроллер </a:t>
            </a:r>
            <a:r>
              <a:rPr lang="en-US" sz="1600" dirty="0" err="1" smtClean="0">
                <a:solidFill>
                  <a:srgbClr val="0A0A0A"/>
                </a:solidFill>
              </a:rPr>
              <a:t>EtherCAT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 dirty="0">
                <a:solidFill>
                  <a:srgbClr val="0A0A0A"/>
                </a:solidFill>
              </a:rPr>
              <a:t>Шина </a:t>
            </a:r>
            <a:r>
              <a:rPr lang="en-US" sz="1600" dirty="0">
                <a:solidFill>
                  <a:srgbClr val="0A0A0A"/>
                </a:solidFill>
              </a:rPr>
              <a:t>SPEED-Bus</a:t>
            </a:r>
            <a:endParaRPr lang="ru-RU" sz="1600" dirty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endParaRPr lang="ru-RU" b="1" dirty="0"/>
          </a:p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de-DE" sz="1600" b="1" dirty="0" smtClean="0"/>
              <a:t>SPEED7 EtherCAT Manager</a:t>
            </a:r>
          </a:p>
          <a:p>
            <a:pPr marL="285750" indent="-285750">
              <a:buClr>
                <a:srgbClr val="199263"/>
              </a:buClr>
            </a:pPr>
            <a:r>
              <a:rPr lang="ru-RU" sz="1600" dirty="0" smtClean="0">
                <a:solidFill>
                  <a:srgbClr val="0A0A0A"/>
                </a:solidFill>
              </a:rPr>
              <a:t>Утилита для конфигурирования и</a:t>
            </a:r>
            <a:endParaRPr lang="en-US" sz="1600" dirty="0" smtClean="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</a:pPr>
            <a:r>
              <a:rPr lang="ru-RU" sz="1600" dirty="0" smtClean="0">
                <a:solidFill>
                  <a:srgbClr val="0A0A0A"/>
                </a:solidFill>
              </a:rPr>
              <a:t>диагностики сети </a:t>
            </a:r>
            <a:r>
              <a:rPr lang="en-US" sz="1600" dirty="0" err="1" smtClean="0">
                <a:solidFill>
                  <a:srgbClr val="0A0A0A"/>
                </a:solidFill>
              </a:rPr>
              <a:t>EtherCAT</a:t>
            </a:r>
            <a:r>
              <a:rPr lang="en-US" sz="1600" dirty="0" smtClean="0">
                <a:solidFill>
                  <a:srgbClr val="0A0A0A"/>
                </a:solidFill>
              </a:rPr>
              <a:t> 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6956425" y="981075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>
                <a:solidFill>
                  <a:srgbClr val="199263"/>
                </a:solidFill>
              </a:rPr>
              <a:t>1</a:t>
            </a:r>
            <a:r>
              <a:rPr lang="ru-RU" dirty="0">
                <a:solidFill>
                  <a:srgbClr val="199263"/>
                </a:solidFill>
              </a:rPr>
              <a:t>9</a:t>
            </a:r>
            <a:r>
              <a:rPr lang="en-US" dirty="0">
                <a:solidFill>
                  <a:srgbClr val="199263"/>
                </a:solidFill>
              </a:rPr>
              <a:t>90</a:t>
            </a:r>
            <a:r>
              <a:rPr lang="de-DE" dirty="0">
                <a:solidFill>
                  <a:srgbClr val="199263"/>
                </a:solidFill>
              </a:rPr>
              <a:t> €</a:t>
            </a:r>
            <a:endParaRPr lang="ru-RU" dirty="0">
              <a:solidFill>
                <a:srgbClr val="199263"/>
              </a:solidFill>
            </a:endParaRPr>
          </a:p>
          <a:p>
            <a:pPr algn="ctr"/>
            <a:r>
              <a:rPr lang="ru-RU" dirty="0">
                <a:solidFill>
                  <a:srgbClr val="199263"/>
                </a:solidFill>
              </a:rPr>
              <a:t>(без НДС)</a:t>
            </a:r>
            <a:endParaRPr lang="de-DE" dirty="0">
              <a:solidFill>
                <a:srgbClr val="199263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6956425" y="2697163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>
                <a:solidFill>
                  <a:srgbClr val="199263"/>
                </a:solidFill>
              </a:rPr>
              <a:t>3</a:t>
            </a:r>
            <a:r>
              <a:rPr lang="en-US">
                <a:solidFill>
                  <a:srgbClr val="199263"/>
                </a:solidFill>
              </a:rPr>
              <a:t>319</a:t>
            </a:r>
            <a:r>
              <a:rPr lang="de-DE">
                <a:solidFill>
                  <a:srgbClr val="199263"/>
                </a:solidFill>
              </a:rPr>
              <a:t> €</a:t>
            </a: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3" name="Abgerundetes Rechteck 16"/>
          <p:cNvSpPr/>
          <p:nvPr/>
        </p:nvSpPr>
        <p:spPr>
          <a:xfrm>
            <a:off x="6956425" y="4510088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199263"/>
                </a:solidFill>
              </a:rPr>
              <a:t>10</a:t>
            </a:r>
            <a:r>
              <a:rPr lang="en-US" dirty="0" smtClean="0">
                <a:solidFill>
                  <a:srgbClr val="199263"/>
                </a:solidFill>
              </a:rPr>
              <a:t>7</a:t>
            </a:r>
            <a:r>
              <a:rPr lang="de-DE" dirty="0" smtClean="0">
                <a:solidFill>
                  <a:srgbClr val="199263"/>
                </a:solidFill>
              </a:rPr>
              <a:t> </a:t>
            </a:r>
            <a:r>
              <a:rPr lang="de-DE" dirty="0">
                <a:solidFill>
                  <a:srgbClr val="199263"/>
                </a:solidFill>
              </a:rPr>
              <a:t>€</a:t>
            </a:r>
          </a:p>
          <a:p>
            <a:pPr algn="ctr"/>
            <a:r>
              <a:rPr lang="ru-RU" dirty="0">
                <a:solidFill>
                  <a:srgbClr val="199263"/>
                </a:solidFill>
              </a:rPr>
              <a:t>(без НДС)</a:t>
            </a:r>
            <a:endParaRPr lang="de-DE" dirty="0">
              <a:solidFill>
                <a:srgbClr val="199263"/>
              </a:solidFill>
            </a:endParaRPr>
          </a:p>
        </p:txBody>
      </p:sp>
      <p:sp>
        <p:nvSpPr>
          <p:cNvPr id="63497" name="AutoShape 6"/>
          <p:cNvSpPr>
            <a:spLocks noChangeArrowheads="1"/>
          </p:cNvSpPr>
          <p:nvPr/>
        </p:nvSpPr>
        <p:spPr bwMode="auto">
          <a:xfrm>
            <a:off x="214313" y="3756025"/>
            <a:ext cx="1931987" cy="954088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b="1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Новинка!</a:t>
            </a:r>
          </a:p>
        </p:txBody>
      </p:sp>
      <p:pic>
        <p:nvPicPr>
          <p:cNvPr id="11" name="Рисунок 10" descr="VIPA_300S_317_4PN1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238" y="981075"/>
            <a:ext cx="1674835" cy="2882138"/>
          </a:xfrm>
          <a:prstGeom prst="rect">
            <a:avLst/>
          </a:prstGeom>
        </p:spPr>
      </p:pic>
      <p:pic>
        <p:nvPicPr>
          <p:cNvPr id="10" name="Picture 4" descr="V:\VT-PW_Werbung\15_Bilddatenbank\Logos\Produkte\EtherCAT\Logo_EtherCA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28" y="5375831"/>
            <a:ext cx="1836760" cy="418782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7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76238" y="242888"/>
            <a:ext cx="8380412" cy="530225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Стандартные модули расширения</a:t>
            </a:r>
            <a:endParaRPr lang="de-DE" cap="none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6238" y="965200"/>
            <a:ext cx="8516937" cy="422275"/>
          </a:xfrm>
        </p:spPr>
        <p:txBody>
          <a:bodyPr lIns="0" tIns="0" rIns="0" bIns="0"/>
          <a:lstStyle/>
          <a:p>
            <a:pPr marL="168275" indent="-168275" defTabSz="914400">
              <a:buFont typeface="Arial" pitchFamily="34" charset="0"/>
              <a:buNone/>
              <a:tabLst>
                <a:tab pos="3946525" algn="l"/>
              </a:tabLst>
            </a:pPr>
            <a:r>
              <a:rPr lang="ru-RU" sz="1600" b="1" smtClean="0">
                <a:solidFill>
                  <a:srgbClr val="0A0A0A"/>
                </a:solidFill>
              </a:rPr>
              <a:t>Дискретные модули для подключения датчиков и исполнительных устройств</a:t>
            </a:r>
            <a:endParaRPr lang="de-DE" sz="1600" b="1" smtClean="0">
              <a:solidFill>
                <a:srgbClr val="0A0A0A"/>
              </a:solidFill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27038" y="1317625"/>
            <a:ext cx="4056062" cy="188753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sp>
        <p:nvSpPr>
          <p:cNvPr id="65541" name="Rectangle 5"/>
          <p:cNvSpPr>
            <a:spLocks noChangeArrowheads="1"/>
          </p:cNvSpPr>
          <p:nvPr/>
        </p:nvSpPr>
        <p:spPr bwMode="gray">
          <a:xfrm>
            <a:off x="3708400" y="1363663"/>
            <a:ext cx="5184775" cy="17557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de-DE" sz="1400" b="1">
                <a:solidFill>
                  <a:srgbClr val="0A0A0A"/>
                </a:solidFill>
                <a:latin typeface="Trebuchet MS" pitchFamily="34" charset="0"/>
              </a:rPr>
              <a:t>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Широкий набор, пригодны для решения всех стандартных задач</a:t>
            </a: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онструктивная и функциональная совместимость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с модулями систем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S7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-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300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и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ET200M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компании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Siemens</a:t>
            </a: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None/>
            </a:pP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65542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9590515-3F46-409E-9833-CC5069CD58BE}" type="slidenum">
              <a:rPr lang="de-DE" sz="1000">
                <a:solidFill>
                  <a:schemeClr val="bg1"/>
                </a:solidFill>
              </a:rPr>
              <a:pPr algn="r"/>
              <a:t>19</a:t>
            </a:fld>
            <a:endParaRPr lang="de-DE" sz="1000">
              <a:solidFill>
                <a:schemeClr val="bg1"/>
              </a:solidFill>
            </a:endParaRPr>
          </a:p>
        </p:txBody>
      </p:sp>
      <p:pic>
        <p:nvPicPr>
          <p:cNvPr id="655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376238" y="3576638"/>
            <a:ext cx="4106862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4" name="Rectangle 6"/>
          <p:cNvSpPr>
            <a:spLocks noChangeArrowheads="1"/>
          </p:cNvSpPr>
          <p:nvPr/>
        </p:nvSpPr>
        <p:spPr bwMode="gray">
          <a:xfrm>
            <a:off x="427038" y="3116263"/>
            <a:ext cx="8221662" cy="4603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>
            <a:spAutoFit/>
          </a:bodyPr>
          <a:lstStyle/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 b="1">
                <a:solidFill>
                  <a:srgbClr val="0A0A0A"/>
                </a:solidFill>
              </a:rPr>
              <a:t>Аналоговые модули для подключения датчиков и исполнительных устройств</a:t>
            </a:r>
            <a:endParaRPr lang="de-DE" sz="1600" b="1">
              <a:solidFill>
                <a:srgbClr val="0A0A0A"/>
              </a:solidFill>
            </a:endParaRPr>
          </a:p>
        </p:txBody>
      </p:sp>
      <p:sp>
        <p:nvSpPr>
          <p:cNvPr id="65545" name="Rectangle 5"/>
          <p:cNvSpPr>
            <a:spLocks noChangeArrowheads="1"/>
          </p:cNvSpPr>
          <p:nvPr/>
        </p:nvSpPr>
        <p:spPr bwMode="gray">
          <a:xfrm>
            <a:off x="3708400" y="3576638"/>
            <a:ext cx="5311775" cy="2806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 Только программная параметризация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 (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отсутствие вставного блока нормализации)</a:t>
            </a:r>
            <a:endParaRPr lang="de-DE" sz="1600">
              <a:solidFill>
                <a:srgbClr val="0A0A0A"/>
              </a:solidFill>
              <a:latin typeface="Trebuchet MS" pitchFamily="34" charset="0"/>
              <a:sym typeface="Symbol" pitchFamily="18" charset="2"/>
            </a:endParaRP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 Индикаторы ошибки измерения для каждого канала</a:t>
            </a:r>
            <a:endParaRPr lang="de-DE" sz="1600">
              <a:solidFill>
                <a:srgbClr val="0A0A0A"/>
              </a:solidFill>
              <a:latin typeface="Trebuchet MS" pitchFamily="34" charset="0"/>
              <a:sym typeface="Symbol" pitchFamily="18" charset="2"/>
            </a:endParaRP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 Оптимизированное соотношение цена/производительность</a:t>
            </a: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Char char="§"/>
            </a:pPr>
            <a:r>
              <a:rPr lang="ru-RU" sz="1600">
                <a:solidFill>
                  <a:srgbClr val="0A0A0A"/>
                </a:solidFill>
              </a:rPr>
              <a:t>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Symbol" pitchFamily="18" charset="2"/>
              </a:rPr>
              <a:t>онструктивная и функциональная совместимость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с модулями систем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S7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-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300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и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ET200M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компании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Siemens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  <a:p>
            <a:pPr indent="85725" defTabSz="180975" eaLnBrk="0" hangingPunct="0">
              <a:spcBef>
                <a:spcPct val="15000"/>
              </a:spcBef>
              <a:buClr>
                <a:srgbClr val="2668B0"/>
              </a:buClr>
              <a:buFont typeface="Wingdings" pitchFamily="2" charset="2"/>
              <a:buNone/>
            </a:pP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10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peed7_Lines_72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88" y="1252538"/>
            <a:ext cx="3389312" cy="3419475"/>
          </a:xfrm>
          <a:prstGeom prst="rect">
            <a:avLst/>
          </a:prstGeom>
          <a:noFill/>
        </p:spPr>
      </p:pic>
      <p:sp>
        <p:nvSpPr>
          <p:cNvPr id="69635" name="Titel 4"/>
          <p:cNvSpPr>
            <a:spLocks noGrp="1"/>
          </p:cNvSpPr>
          <p:nvPr>
            <p:ph type="title" idx="4294967295"/>
          </p:nvPr>
        </p:nvSpPr>
        <p:spPr bwMode="auto">
          <a:xfrm>
            <a:off x="376238" y="242888"/>
            <a:ext cx="8380412" cy="490537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Преимущества по сравнению с ПЛК </a:t>
            </a:r>
            <a:r>
              <a:rPr lang="en-US" cap="none" smtClean="0"/>
              <a:t>Siemens</a:t>
            </a:r>
            <a:endParaRPr lang="de-DE" cap="none" smtClean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gray">
          <a:xfrm>
            <a:off x="4264025" y="1050925"/>
            <a:ext cx="4716463" cy="46402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До 30 раз быстрее аналогичных ЦПУ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Simatic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S7</a:t>
            </a:r>
          </a:p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Наличие интерфейса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Ethernet P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G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/OP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коммуникаций во всех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SPEED7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ЦПУ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для упрощения и ускорения программирования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До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</a:rPr>
              <a:t>32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модулей в один ряд без дополнительных модулей и кабелей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Производительность уровня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Simatic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S7-400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 в компактном конструктиве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Simatic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 S7-300</a:t>
            </a:r>
          </a:p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Поддержка набора команд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Simatic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 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S7/400,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обеспечивающая дополнительную программную совместимость</a:t>
            </a:r>
            <a:r>
              <a:rPr lang="de-DE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  </a:t>
            </a:r>
          </a:p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Стандартная организация памяти, но нет необходимости в модуле памяти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  <a:sym typeface="Wingdings" pitchFamily="2" charset="2"/>
              </a:rPr>
              <a:t>MMC</a:t>
            </a:r>
          </a:p>
          <a:p>
            <a:pPr eaLnBrk="0" hangingPunct="0">
              <a:spcBef>
                <a:spcPct val="6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Гибкое расширение объема памяти с помощью </a:t>
            </a:r>
            <a:r>
              <a:rPr lang="en-US" sz="1600">
                <a:solidFill>
                  <a:srgbClr val="0A0A0A"/>
                </a:solidFill>
                <a:latin typeface="Trebuchet MS" pitchFamily="34" charset="0"/>
              </a:rPr>
              <a:t>MCC </a:t>
            </a:r>
            <a:r>
              <a:rPr lang="ru-RU" sz="1600">
                <a:solidFill>
                  <a:srgbClr val="0A0A0A"/>
                </a:solidFill>
                <a:latin typeface="Trebuchet MS" pitchFamily="34" charset="0"/>
              </a:rPr>
              <a:t>без замены модуля ЦПУ</a:t>
            </a:r>
            <a:r>
              <a:rPr lang="de-DE" sz="1600">
                <a:latin typeface="Trebuchet MS" pitchFamily="34" charset="0"/>
                <a:sym typeface="Wingdings" pitchFamily="2" charset="2"/>
              </a:rPr>
              <a:t> </a:t>
            </a:r>
          </a:p>
        </p:txBody>
      </p:sp>
      <p:sp>
        <p:nvSpPr>
          <p:cNvPr id="69637" name="AutoShape 8"/>
          <p:cNvSpPr>
            <a:spLocks noChangeArrowheads="1"/>
          </p:cNvSpPr>
          <p:nvPr/>
        </p:nvSpPr>
        <p:spPr bwMode="gray">
          <a:xfrm>
            <a:off x="3492500" y="1209675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38" name="AutoShape 8"/>
          <p:cNvSpPr>
            <a:spLocks noChangeArrowheads="1"/>
          </p:cNvSpPr>
          <p:nvPr/>
        </p:nvSpPr>
        <p:spPr bwMode="gray">
          <a:xfrm>
            <a:off x="3492500" y="1597025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39" name="AutoShape 8"/>
          <p:cNvSpPr>
            <a:spLocks noChangeArrowheads="1"/>
          </p:cNvSpPr>
          <p:nvPr/>
        </p:nvSpPr>
        <p:spPr bwMode="gray">
          <a:xfrm>
            <a:off x="3492500" y="247650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40" name="AutoShape 8"/>
          <p:cNvSpPr>
            <a:spLocks noChangeArrowheads="1"/>
          </p:cNvSpPr>
          <p:nvPr/>
        </p:nvSpPr>
        <p:spPr bwMode="gray">
          <a:xfrm>
            <a:off x="3492500" y="312420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41" name="AutoShape 8"/>
          <p:cNvSpPr>
            <a:spLocks noChangeArrowheads="1"/>
          </p:cNvSpPr>
          <p:nvPr/>
        </p:nvSpPr>
        <p:spPr bwMode="gray">
          <a:xfrm>
            <a:off x="3492500" y="3756025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42" name="AutoShape 8"/>
          <p:cNvSpPr>
            <a:spLocks noChangeArrowheads="1"/>
          </p:cNvSpPr>
          <p:nvPr/>
        </p:nvSpPr>
        <p:spPr bwMode="gray">
          <a:xfrm>
            <a:off x="3492500" y="452755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43" name="AutoShape 8"/>
          <p:cNvSpPr>
            <a:spLocks noChangeArrowheads="1"/>
          </p:cNvSpPr>
          <p:nvPr/>
        </p:nvSpPr>
        <p:spPr bwMode="gray">
          <a:xfrm>
            <a:off x="3492500" y="5194300"/>
            <a:ext cx="647700" cy="201613"/>
          </a:xfrm>
          <a:custGeom>
            <a:avLst/>
            <a:gdLst>
              <a:gd name="T0" fmla="*/ 620315 w 21600"/>
              <a:gd name="T1" fmla="*/ 0 h 21600"/>
              <a:gd name="T2" fmla="*/ 0 w 21600"/>
              <a:gd name="T3" fmla="*/ 323850 h 21600"/>
              <a:gd name="T4" fmla="*/ 620315 w 21600"/>
              <a:gd name="T5" fmla="*/ 647700 h 21600"/>
              <a:gd name="T6" fmla="*/ 827087 w 21600"/>
              <a:gd name="T7" fmla="*/ 3238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B95C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69644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AD5881F-A068-4FFE-9FC2-D23D2C2B5BB6}" type="slidenum">
              <a:rPr lang="de-DE" sz="1000">
                <a:solidFill>
                  <a:schemeClr val="bg1"/>
                </a:solidFill>
              </a:rPr>
              <a:pPr algn="r"/>
              <a:t>20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3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cap="none" smtClean="0"/>
              <a:t>System 200V</a:t>
            </a:r>
            <a:endParaRPr lang="de-DE" cap="none" smtClean="0"/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smtClean="0"/>
          </a:p>
          <a:p>
            <a:endParaRPr lang="de-DE" b="0" smtClean="0"/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gray">
          <a:xfrm>
            <a:off x="755650" y="4868863"/>
            <a:ext cx="827088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9252C"/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pic>
        <p:nvPicPr>
          <p:cNvPr id="71685" name="Picture 5" descr="system200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881188"/>
            <a:ext cx="5635625" cy="2195512"/>
          </a:xfrm>
          <a:prstGeom prst="rect">
            <a:avLst/>
          </a:prstGeom>
          <a:noFill/>
        </p:spPr>
      </p:pic>
      <p:sp>
        <p:nvSpPr>
          <p:cNvPr id="71686" name="Text Box 6"/>
          <p:cNvSpPr txBox="1">
            <a:spLocks noChangeArrowheads="1"/>
          </p:cNvSpPr>
          <p:nvPr/>
        </p:nvSpPr>
        <p:spPr bwMode="gray">
          <a:xfrm>
            <a:off x="2195513" y="4757738"/>
            <a:ext cx="5281612" cy="13144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108000" tIns="108000" rIns="108000" bIns="108000"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>
                <a:solidFill>
                  <a:srgbClr val="0A0A0A"/>
                </a:solidFill>
                <a:latin typeface="Trebuchet MS" pitchFamily="34" charset="0"/>
              </a:rPr>
              <a:t>Компактный модульный ПЛК для централизованных и распределенных систем управления, программируемый с помощью  </a:t>
            </a:r>
            <a:r>
              <a:rPr lang="de-DE">
                <a:solidFill>
                  <a:srgbClr val="0A0A0A"/>
                </a:solidFill>
                <a:latin typeface="Trebuchet MS" pitchFamily="34" charset="0"/>
              </a:rPr>
              <a:t>WinPLC7 </a:t>
            </a:r>
            <a:r>
              <a:rPr lang="ru-RU">
                <a:solidFill>
                  <a:srgbClr val="0A0A0A"/>
                </a:solidFill>
                <a:latin typeface="Trebuchet MS" pitchFamily="34" charset="0"/>
              </a:rPr>
              <a:t>от </a:t>
            </a:r>
            <a:r>
              <a:rPr lang="de-DE">
                <a:solidFill>
                  <a:srgbClr val="0A0A0A"/>
                </a:solidFill>
                <a:latin typeface="Trebuchet MS" pitchFamily="34" charset="0"/>
              </a:rPr>
              <a:t>VIPA </a:t>
            </a:r>
            <a:r>
              <a:rPr lang="ru-RU">
                <a:solidFill>
                  <a:srgbClr val="0A0A0A"/>
                </a:solidFill>
                <a:latin typeface="Trebuchet MS" pitchFamily="34" charset="0"/>
              </a:rPr>
              <a:t>или </a:t>
            </a:r>
            <a:r>
              <a:rPr lang="de-DE">
                <a:solidFill>
                  <a:srgbClr val="0A0A0A"/>
                </a:solidFill>
                <a:latin typeface="Trebuchet MS" pitchFamily="34" charset="0"/>
              </a:rPr>
              <a:t>STEP7 </a:t>
            </a:r>
            <a:r>
              <a:rPr lang="ru-RU">
                <a:solidFill>
                  <a:srgbClr val="0A0A0A"/>
                </a:solidFill>
                <a:latin typeface="Trebuchet MS" pitchFamily="34" charset="0"/>
              </a:rPr>
              <a:t>от </a:t>
            </a:r>
            <a:r>
              <a:rPr lang="de-DE">
                <a:solidFill>
                  <a:srgbClr val="0A0A0A"/>
                </a:solidFill>
                <a:latin typeface="Trebuchet MS" pitchFamily="34" charset="0"/>
              </a:rPr>
              <a:t>Siemens</a:t>
            </a:r>
          </a:p>
        </p:txBody>
      </p:sp>
      <p:sp>
        <p:nvSpPr>
          <p:cNvPr id="71687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6C5B3A0-2C1F-477A-BFA2-5A2612B341F7}" type="slidenum">
              <a:rPr lang="de-DE" sz="1000">
                <a:solidFill>
                  <a:schemeClr val="bg1"/>
                </a:solidFill>
              </a:rPr>
              <a:pPr algn="r"/>
              <a:t>21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71688" name="Rectangle 11"/>
          <p:cNvSpPr>
            <a:spLocks noChangeArrowheads="1"/>
          </p:cNvSpPr>
          <p:nvPr/>
        </p:nvSpPr>
        <p:spPr bwMode="gray">
          <a:xfrm>
            <a:off x="376238" y="798513"/>
            <a:ext cx="5913437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000" b="1">
                <a:solidFill>
                  <a:srgbClr val="0A0A0A"/>
                </a:solidFill>
              </a:rPr>
              <a:t>Если быстродействие не принципиально </a:t>
            </a:r>
            <a:endParaRPr lang="de-DE" sz="2000" b="1">
              <a:solidFill>
                <a:srgbClr val="0A0A0A"/>
              </a:solidFill>
            </a:endParaRPr>
          </a:p>
        </p:txBody>
      </p:sp>
      <p:pic>
        <p:nvPicPr>
          <p:cNvPr id="71689" name="Picture 9" descr="credit_c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7125" y="1789113"/>
            <a:ext cx="1457325" cy="2287587"/>
          </a:xfrm>
          <a:prstGeom prst="rect">
            <a:avLst/>
          </a:prstGeom>
          <a:noFill/>
        </p:spPr>
      </p:pic>
      <p:sp>
        <p:nvSpPr>
          <p:cNvPr id="10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  <p:bldP spid="71686" grpId="0"/>
      <p:bldP spid="716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Особенности</a:t>
            </a:r>
            <a:endParaRPr lang="de-DE" cap="none" smtClean="0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3505200" y="1052513"/>
            <a:ext cx="506095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Совместимость по системе команд с</a:t>
            </a:r>
            <a:r>
              <a:rPr lang="de-DE">
                <a:solidFill>
                  <a:srgbClr val="0A0A0A"/>
                </a:solidFill>
              </a:rPr>
              <a:t> S7-300 (</a:t>
            </a:r>
            <a:r>
              <a:rPr lang="ru-RU">
                <a:solidFill>
                  <a:srgbClr val="0A0A0A"/>
                </a:solidFill>
              </a:rPr>
              <a:t>исключая </a:t>
            </a:r>
            <a:r>
              <a:rPr lang="en-US">
                <a:solidFill>
                  <a:srgbClr val="0A0A0A"/>
                </a:solidFill>
              </a:rPr>
              <a:t>CPU</a:t>
            </a:r>
            <a:r>
              <a:rPr lang="de-DE">
                <a:solidFill>
                  <a:srgbClr val="0A0A0A"/>
                </a:solidFill>
              </a:rPr>
              <a:t> 318)</a:t>
            </a:r>
            <a:endParaRPr lang="ru-RU">
              <a:solidFill>
                <a:srgbClr val="0A0A0A"/>
              </a:solidFill>
            </a:endParaRP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Компактная модульная конструкция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Простой и быстрый монтаж на стандартную 35-мм </a:t>
            </a:r>
            <a:r>
              <a:rPr lang="en-US">
                <a:solidFill>
                  <a:srgbClr val="0A0A0A"/>
                </a:solidFill>
              </a:rPr>
              <a:t>DIN-</a:t>
            </a:r>
            <a:r>
              <a:rPr lang="ru-RU">
                <a:solidFill>
                  <a:srgbClr val="0A0A0A"/>
                </a:solidFill>
              </a:rPr>
              <a:t>рейку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Широкий набор модулей расширения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До 32 модулей в ряд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Встроенная загрузочная память</a:t>
            </a:r>
            <a:endParaRPr lang="ru-RU" sz="1200">
              <a:solidFill>
                <a:srgbClr val="646566"/>
              </a:solidFill>
              <a:sym typeface="Monotype Sorts" pitchFamily="2" charset="2"/>
            </a:endParaRP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Использование </a:t>
            </a:r>
            <a:r>
              <a:rPr lang="de-DE">
                <a:solidFill>
                  <a:srgbClr val="0A0A0A"/>
                </a:solidFill>
                <a:sym typeface="Monotype Sorts" pitchFamily="2" charset="2"/>
              </a:rPr>
              <a:t>MMC 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в качестве модуля памяти</a:t>
            </a:r>
            <a:endParaRPr lang="ru-RU" sz="1200">
              <a:solidFill>
                <a:srgbClr val="646566"/>
              </a:solidFill>
              <a:sym typeface="Monotype Sorts" pitchFamily="2" charset="2"/>
            </a:endParaRP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Дополнительный интерфейс: </a:t>
            </a:r>
            <a:r>
              <a:rPr lang="en-US">
                <a:solidFill>
                  <a:srgbClr val="0A0A0A"/>
                </a:solidFill>
                <a:sym typeface="Monotype Sorts" pitchFamily="2" charset="2"/>
              </a:rPr>
              <a:t>Ethernet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 </a:t>
            </a:r>
            <a:r>
              <a:rPr lang="en-US">
                <a:solidFill>
                  <a:srgbClr val="0A0A0A"/>
                </a:solidFill>
                <a:sym typeface="Monotype Sorts" pitchFamily="2" charset="2"/>
              </a:rPr>
              <a:t>PG/OP, Profibus DP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, </a:t>
            </a:r>
            <a:r>
              <a:rPr lang="en-US">
                <a:solidFill>
                  <a:srgbClr val="0A0A0A"/>
                </a:solidFill>
                <a:sym typeface="Monotype Sorts" pitchFamily="2" charset="2"/>
              </a:rPr>
              <a:t>CANopen, 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свободно программируемый порт (</a:t>
            </a:r>
            <a:r>
              <a:rPr lang="en-US">
                <a:solidFill>
                  <a:srgbClr val="0A0A0A"/>
                </a:solidFill>
                <a:sym typeface="Monotype Sorts" pitchFamily="2" charset="2"/>
              </a:rPr>
              <a:t>RS-232 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или </a:t>
            </a:r>
            <a:r>
              <a:rPr lang="en-US">
                <a:solidFill>
                  <a:srgbClr val="0A0A0A"/>
                </a:solidFill>
                <a:sym typeface="Monotype Sorts" pitchFamily="2" charset="2"/>
              </a:rPr>
              <a:t>RS</a:t>
            </a:r>
            <a:r>
              <a:rPr lang="ru-RU">
                <a:solidFill>
                  <a:srgbClr val="0A0A0A"/>
                </a:solidFill>
                <a:sym typeface="Monotype Sorts" pitchFamily="2" charset="2"/>
              </a:rPr>
              <a:t>-485)</a:t>
            </a:r>
          </a:p>
          <a:p>
            <a:pPr marL="182563" indent="-182563" defTabSz="914400">
              <a:lnSpc>
                <a:spcPts val="2000"/>
              </a:lnSpc>
              <a:spcBef>
                <a:spcPts val="400"/>
              </a:spcBef>
              <a:buClr>
                <a:srgbClr val="199263"/>
              </a:buClr>
              <a:buFont typeface="Wingdings" pitchFamily="2" charset="2"/>
              <a:buChar char="§"/>
              <a:tabLst>
                <a:tab pos="3946525" algn="l"/>
              </a:tabLst>
            </a:pPr>
            <a:r>
              <a:rPr lang="ru-RU">
                <a:solidFill>
                  <a:srgbClr val="0A0A0A"/>
                </a:solidFill>
              </a:rPr>
              <a:t>Подключение внешних цепей с помощью клемм с пружинным контактом</a:t>
            </a:r>
            <a:endParaRPr lang="de-DE">
              <a:solidFill>
                <a:srgbClr val="0A0A0A"/>
              </a:solidFill>
            </a:endParaRPr>
          </a:p>
        </p:txBody>
      </p:sp>
      <p:pic>
        <p:nvPicPr>
          <p:cNvPr id="73732" name="Picture 4" descr="titel200V_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700213"/>
            <a:ext cx="2465387" cy="2147887"/>
          </a:xfrm>
          <a:prstGeom prst="rect">
            <a:avLst/>
          </a:prstGeom>
          <a:noFill/>
        </p:spPr>
      </p:pic>
      <p:sp>
        <p:nvSpPr>
          <p:cNvPr id="73733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0B32FA-8BDB-4D4B-8628-FB58EAD57B95}" type="slidenum">
              <a:rPr lang="de-DE" sz="1000">
                <a:solidFill>
                  <a:schemeClr val="bg1"/>
                </a:solidFill>
              </a:rPr>
              <a:pPr algn="r"/>
              <a:t>22</a:t>
            </a:fld>
            <a:endParaRPr lang="de-DE" sz="1000">
              <a:solidFill>
                <a:schemeClr val="bg1"/>
              </a:solidFill>
            </a:endParaRPr>
          </a:p>
        </p:txBody>
      </p:sp>
      <p:pic>
        <p:nvPicPr>
          <p:cNvPr id="73734" name="Picture 6" descr="2534-5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9063" y="4356100"/>
            <a:ext cx="728662" cy="728663"/>
          </a:xfrm>
          <a:prstGeom prst="rect">
            <a:avLst/>
          </a:prstGeom>
          <a:noFill/>
        </p:spPr>
      </p:pic>
      <p:sp>
        <p:nvSpPr>
          <p:cNvPr id="7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cap="none" smtClean="0"/>
              <a:t>System 200V</a:t>
            </a:r>
            <a:endParaRPr lang="de-DE" cap="none" smtClean="0"/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smtClean="0"/>
          </a:p>
          <a:p>
            <a:endParaRPr lang="de-DE" b="0" smtClean="0"/>
          </a:p>
        </p:txBody>
      </p:sp>
      <p:sp>
        <p:nvSpPr>
          <p:cNvPr id="78852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FBB122-6C80-4C94-A02B-0E1A379075C4}" type="slidenum">
              <a:rPr lang="de-DE" sz="1000">
                <a:solidFill>
                  <a:schemeClr val="bg1"/>
                </a:solidFill>
              </a:rPr>
              <a:pPr algn="r"/>
              <a:t>23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78853" name="Rectangle 11"/>
          <p:cNvSpPr>
            <a:spLocks noChangeArrowheads="1"/>
          </p:cNvSpPr>
          <p:nvPr/>
        </p:nvSpPr>
        <p:spPr bwMode="gray">
          <a:xfrm>
            <a:off x="376238" y="896938"/>
            <a:ext cx="8380412" cy="87153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marL="342900" indent="-342900"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sz="2000" b="1">
                <a:solidFill>
                  <a:srgbClr val="0A0A0A"/>
                </a:solidFill>
              </a:rPr>
              <a:t>Модули </a:t>
            </a:r>
            <a:r>
              <a:rPr lang="en-US" sz="2000" b="1">
                <a:solidFill>
                  <a:srgbClr val="0A0A0A"/>
                </a:solidFill>
              </a:rPr>
              <a:t>CPU 214 PG </a:t>
            </a:r>
            <a:r>
              <a:rPr lang="ru-RU" sz="2000" b="1">
                <a:solidFill>
                  <a:srgbClr val="0A0A0A"/>
                </a:solidFill>
              </a:rPr>
              <a:t>и 215</a:t>
            </a:r>
            <a:r>
              <a:rPr lang="en-US" sz="2000" b="1">
                <a:solidFill>
                  <a:srgbClr val="0A0A0A"/>
                </a:solidFill>
              </a:rPr>
              <a:t>PG</a:t>
            </a:r>
            <a:endParaRPr lang="ru-RU" sz="2000" b="1">
              <a:solidFill>
                <a:srgbClr val="0A0A0A"/>
              </a:solidFill>
            </a:endParaRPr>
          </a:p>
          <a:p>
            <a:pPr marL="342900" indent="-342900" defTabSz="914400"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endParaRPr lang="de-DE" sz="2000" b="1">
              <a:solidFill>
                <a:srgbClr val="0A0A0A"/>
              </a:solidFill>
            </a:endParaRPr>
          </a:p>
        </p:txBody>
      </p:sp>
      <p:pic>
        <p:nvPicPr>
          <p:cNvPr id="78854" name="Picture 6" descr="VIP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88" y="1892300"/>
            <a:ext cx="2381250" cy="2381250"/>
          </a:xfrm>
          <a:prstGeom prst="rect">
            <a:avLst/>
          </a:prstGeom>
          <a:noFill/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2674938" y="1768475"/>
            <a:ext cx="44719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en-US" sz="1600" b="1">
                <a:solidFill>
                  <a:srgbClr val="0A0A0A"/>
                </a:solidFill>
              </a:rPr>
              <a:t>CPU 214PG 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en-US" sz="1600">
                <a:solidFill>
                  <a:srgbClr val="0A0A0A"/>
                </a:solidFill>
              </a:rPr>
              <a:t>96 </a:t>
            </a:r>
            <a:r>
              <a:rPr lang="ru-RU" sz="1600">
                <a:solidFill>
                  <a:srgbClr val="0A0A0A"/>
                </a:solidFill>
              </a:rPr>
              <a:t>кбайт рабочей памяти, </a:t>
            </a:r>
            <a:r>
              <a:rPr lang="en-US" sz="1600">
                <a:solidFill>
                  <a:srgbClr val="0A0A0A"/>
                </a:solidFill>
              </a:rPr>
              <a:t>144 </a:t>
            </a:r>
            <a:r>
              <a:rPr lang="ru-RU" sz="1600">
                <a:solidFill>
                  <a:srgbClr val="0A0A0A"/>
                </a:solidFill>
              </a:rPr>
              <a:t>кбайт</a:t>
            </a:r>
            <a:r>
              <a:rPr lang="en-US" sz="1600">
                <a:solidFill>
                  <a:srgbClr val="0A0A0A"/>
                </a:solidFill>
              </a:rPr>
              <a:t> </a:t>
            </a:r>
            <a:r>
              <a:rPr lang="ru-RU" sz="1600">
                <a:solidFill>
                  <a:srgbClr val="0A0A0A"/>
                </a:solidFill>
              </a:rPr>
              <a:t>загружаемой памяти</a:t>
            </a:r>
            <a:endParaRPr lang="en-US" sz="160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>
                <a:solidFill>
                  <a:srgbClr val="0A0A0A"/>
                </a:solidFill>
              </a:rPr>
              <a:t>Интерфейсы</a:t>
            </a:r>
            <a:r>
              <a:rPr lang="en-US" sz="1600">
                <a:solidFill>
                  <a:srgbClr val="0A0A0A"/>
                </a:solidFill>
              </a:rPr>
              <a:t>: MPI, Ethernet PG/OP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>
                <a:solidFill>
                  <a:srgbClr val="0A0A0A"/>
                </a:solidFill>
              </a:rPr>
              <a:t>Гнездо для карт </a:t>
            </a:r>
            <a:r>
              <a:rPr lang="en-US" sz="1600">
                <a:solidFill>
                  <a:srgbClr val="0A0A0A"/>
                </a:solidFill>
              </a:rPr>
              <a:t>MMC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7343775" y="2109788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>
                <a:solidFill>
                  <a:srgbClr val="199263"/>
                </a:solidFill>
              </a:rPr>
              <a:t>469 €</a:t>
            </a:r>
            <a:endParaRPr lang="ru-RU">
              <a:solidFill>
                <a:srgbClr val="199263"/>
              </a:solidFill>
            </a:endParaRP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2" name="Rechteck 6"/>
          <p:cNvSpPr>
            <a:spLocks noChangeArrowheads="1"/>
          </p:cNvSpPr>
          <p:nvPr/>
        </p:nvSpPr>
        <p:spPr bwMode="auto">
          <a:xfrm>
            <a:off x="2674938" y="3616325"/>
            <a:ext cx="44719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Clr>
                <a:srgbClr val="199263"/>
              </a:buClr>
              <a:buFont typeface="Arial" pitchFamily="34" charset="0"/>
              <a:buNone/>
            </a:pPr>
            <a:r>
              <a:rPr lang="en-US" sz="1600" b="1">
                <a:solidFill>
                  <a:srgbClr val="0A0A0A"/>
                </a:solidFill>
              </a:rPr>
              <a:t>CPU 215PG 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en-US" sz="1600">
                <a:solidFill>
                  <a:srgbClr val="0A0A0A"/>
                </a:solidFill>
              </a:rPr>
              <a:t>128 </a:t>
            </a:r>
            <a:r>
              <a:rPr lang="ru-RU" sz="1600">
                <a:solidFill>
                  <a:srgbClr val="0A0A0A"/>
                </a:solidFill>
              </a:rPr>
              <a:t>кбайт рабочей памяти, </a:t>
            </a:r>
            <a:r>
              <a:rPr lang="en-US" sz="1600">
                <a:solidFill>
                  <a:srgbClr val="0A0A0A"/>
                </a:solidFill>
              </a:rPr>
              <a:t>192 </a:t>
            </a:r>
            <a:r>
              <a:rPr lang="ru-RU" sz="1600">
                <a:solidFill>
                  <a:srgbClr val="0A0A0A"/>
                </a:solidFill>
              </a:rPr>
              <a:t>кбайт</a:t>
            </a:r>
            <a:r>
              <a:rPr lang="en-US" sz="1600">
                <a:solidFill>
                  <a:srgbClr val="0A0A0A"/>
                </a:solidFill>
              </a:rPr>
              <a:t> </a:t>
            </a:r>
            <a:r>
              <a:rPr lang="ru-RU" sz="1600">
                <a:solidFill>
                  <a:srgbClr val="0A0A0A"/>
                </a:solidFill>
              </a:rPr>
              <a:t>загружаемой памяти</a:t>
            </a:r>
            <a:endParaRPr lang="en-US" sz="1600">
              <a:solidFill>
                <a:srgbClr val="0A0A0A"/>
              </a:solidFill>
            </a:endParaRP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>
                <a:solidFill>
                  <a:srgbClr val="0A0A0A"/>
                </a:solidFill>
              </a:rPr>
              <a:t>Интерфейсы</a:t>
            </a:r>
            <a:r>
              <a:rPr lang="en-US" sz="1600">
                <a:solidFill>
                  <a:srgbClr val="0A0A0A"/>
                </a:solidFill>
              </a:rPr>
              <a:t>: MPI, Ethernet PG/OP</a:t>
            </a:r>
          </a:p>
          <a:p>
            <a:pPr marL="285750" indent="-285750">
              <a:buClr>
                <a:srgbClr val="199263"/>
              </a:buClr>
              <a:buFont typeface="Arial" pitchFamily="34" charset="0"/>
              <a:buChar char="•"/>
            </a:pPr>
            <a:r>
              <a:rPr lang="ru-RU" sz="1600">
                <a:solidFill>
                  <a:srgbClr val="0A0A0A"/>
                </a:solidFill>
              </a:rPr>
              <a:t>Гнездо для карт </a:t>
            </a:r>
            <a:r>
              <a:rPr lang="en-US" sz="1600">
                <a:solidFill>
                  <a:srgbClr val="0A0A0A"/>
                </a:solidFill>
              </a:rPr>
              <a:t>MMC</a:t>
            </a:r>
          </a:p>
        </p:txBody>
      </p:sp>
      <p:sp>
        <p:nvSpPr>
          <p:cNvPr id="3" name="Abgerundetes Rechteck 12"/>
          <p:cNvSpPr/>
          <p:nvPr/>
        </p:nvSpPr>
        <p:spPr>
          <a:xfrm>
            <a:off x="7343775" y="3930650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>
                <a:solidFill>
                  <a:srgbClr val="199263"/>
                </a:solidFill>
              </a:rPr>
              <a:t>786 €</a:t>
            </a:r>
            <a:endParaRPr lang="ru-RU">
              <a:solidFill>
                <a:srgbClr val="199263"/>
              </a:solidFill>
            </a:endParaRPr>
          </a:p>
          <a:p>
            <a:pPr algn="ctr"/>
            <a:r>
              <a:rPr lang="ru-RU">
                <a:solidFill>
                  <a:srgbClr val="199263"/>
                </a:solidFill>
              </a:rPr>
              <a:t>(без НДС)</a:t>
            </a:r>
            <a:endParaRPr lang="de-DE">
              <a:solidFill>
                <a:srgbClr val="199263"/>
              </a:solidFill>
            </a:endParaRPr>
          </a:p>
        </p:txBody>
      </p:sp>
      <p:sp>
        <p:nvSpPr>
          <p:cNvPr id="78859" name="AutoShape 6"/>
          <p:cNvSpPr>
            <a:spLocks noChangeArrowheads="1"/>
          </p:cNvSpPr>
          <p:nvPr/>
        </p:nvSpPr>
        <p:spPr bwMode="auto">
          <a:xfrm>
            <a:off x="4862513" y="165100"/>
            <a:ext cx="2771775" cy="1603375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b="1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Новинка!</a:t>
            </a:r>
          </a:p>
        </p:txBody>
      </p:sp>
      <p:sp>
        <p:nvSpPr>
          <p:cNvPr id="12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VIPA_SLIO_Titel_CAN_850pix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321050"/>
            <a:ext cx="2282825" cy="2663825"/>
          </a:xfrm>
          <a:prstGeom prst="rect">
            <a:avLst/>
          </a:prstGeom>
          <a:noFill/>
        </p:spPr>
      </p:pic>
      <p:pic>
        <p:nvPicPr>
          <p:cNvPr id="80899" name="Picture 3" descr="SLIO_Logo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350" y="1630363"/>
            <a:ext cx="2344738" cy="638175"/>
          </a:xfrm>
          <a:prstGeom prst="rect">
            <a:avLst/>
          </a:prstGeom>
          <a:noFill/>
        </p:spPr>
      </p:pic>
      <p:sp>
        <p:nvSpPr>
          <p:cNvPr id="80900" name="Rectangle 4"/>
          <p:cNvSpPr>
            <a:spLocks noGrp="1"/>
          </p:cNvSpPr>
          <p:nvPr>
            <p:ph type="title"/>
          </p:nvPr>
        </p:nvSpPr>
        <p:spPr bwMode="auto">
          <a:xfrm>
            <a:off x="376238" y="242888"/>
            <a:ext cx="8380412" cy="5302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Система </a:t>
            </a:r>
            <a:r>
              <a:rPr lang="en-US" cap="none" smtClean="0"/>
              <a:t>SLIO</a:t>
            </a:r>
            <a:endParaRPr lang="de-DE" cap="none" smtClean="0"/>
          </a:p>
        </p:txBody>
      </p:sp>
      <p:sp>
        <p:nvSpPr>
          <p:cNvPr id="80901" name="Rectangle 5"/>
          <p:cNvSpPr>
            <a:spLocks noGrp="1"/>
          </p:cNvSpPr>
          <p:nvPr>
            <p:ph type="body" idx="1"/>
          </p:nvPr>
        </p:nvSpPr>
        <p:spPr>
          <a:xfrm>
            <a:off x="427038" y="1181100"/>
            <a:ext cx="8415337" cy="4702175"/>
          </a:xfrm>
        </p:spPr>
        <p:txBody>
          <a:bodyPr/>
          <a:lstStyle/>
          <a:p>
            <a:pPr marL="168275" indent="-168275" defTabSz="914400">
              <a:spcBef>
                <a:spcPts val="2400"/>
              </a:spcBef>
              <a:buClr>
                <a:schemeClr val="bg1"/>
              </a:buClr>
              <a:buFont typeface="Wingdings" pitchFamily="2" charset="2"/>
              <a:buChar char="§"/>
              <a:tabLst>
                <a:tab pos="2152650" algn="l"/>
              </a:tabLst>
            </a:pPr>
            <a:endParaRPr lang="de-DE" smtClean="0"/>
          </a:p>
          <a:p>
            <a:pPr marL="168275" indent="-168275" defTabSz="914400">
              <a:spcBef>
                <a:spcPct val="0"/>
              </a:spcBef>
              <a:buClr>
                <a:schemeClr val="bg1"/>
              </a:buClr>
              <a:buFont typeface="Wingdings" pitchFamily="2" charset="2"/>
              <a:buChar char="§"/>
              <a:tabLst>
                <a:tab pos="2152650" algn="l"/>
              </a:tabLst>
            </a:pPr>
            <a:endParaRPr lang="de-DE" sz="2000" smtClean="0"/>
          </a:p>
        </p:txBody>
      </p:sp>
      <p:sp>
        <p:nvSpPr>
          <p:cNvPr id="80902" name="AutoShape 6"/>
          <p:cNvSpPr>
            <a:spLocks noChangeArrowheads="1"/>
          </p:cNvSpPr>
          <p:nvPr/>
        </p:nvSpPr>
        <p:spPr bwMode="gray">
          <a:xfrm>
            <a:off x="3041650" y="1630363"/>
            <a:ext cx="827088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4027488" y="1639888"/>
            <a:ext cx="48148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914400">
              <a:lnSpc>
                <a:spcPts val="2000"/>
              </a:lnSpc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§"/>
              <a:tabLst>
                <a:tab pos="2152650" algn="l"/>
              </a:tabLst>
            </a:pPr>
            <a:r>
              <a:rPr lang="de-DE" sz="3600" b="1" i="1">
                <a:solidFill>
                  <a:srgbClr val="0A0A0A"/>
                </a:solidFill>
              </a:rPr>
              <a:t>Slice I/O</a:t>
            </a:r>
            <a:endParaRPr lang="ru-RU" sz="3600" b="1">
              <a:solidFill>
                <a:srgbClr val="0A0A0A"/>
              </a:solidFill>
            </a:endParaRP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4067175" y="4222750"/>
            <a:ext cx="4814888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914400">
              <a:lnSpc>
                <a:spcPts val="2000"/>
              </a:lnSpc>
              <a:spcBef>
                <a:spcPct val="50000"/>
              </a:spcBef>
              <a:buClr>
                <a:schemeClr val="bg1"/>
              </a:buClr>
              <a:buFont typeface="Wingdings" pitchFamily="2" charset="2"/>
              <a:buChar char="§"/>
              <a:tabLst>
                <a:tab pos="2152650" algn="l"/>
              </a:tabLst>
            </a:pPr>
            <a:endParaRPr lang="ru-RU" sz="1600">
              <a:solidFill>
                <a:srgbClr val="646566"/>
              </a:solidFill>
            </a:endParaRPr>
          </a:p>
        </p:txBody>
      </p:sp>
      <p:pic>
        <p:nvPicPr>
          <p:cNvPr id="80905" name="Picture 9" descr="VIPA_SLIO_Montage_Konzept_Inst+Wart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0763" y="3467100"/>
            <a:ext cx="1755775" cy="2093913"/>
          </a:xfrm>
          <a:prstGeom prst="rect">
            <a:avLst/>
          </a:prstGeom>
          <a:noFill/>
        </p:spPr>
      </p:pic>
      <p:pic>
        <p:nvPicPr>
          <p:cNvPr id="80906" name="Picture 10" descr="VIPA_SLIO_Einzelbaugruppen_FM_Montage_3D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1813" y="3467100"/>
            <a:ext cx="476250" cy="2047875"/>
          </a:xfrm>
          <a:prstGeom prst="rect">
            <a:avLst/>
          </a:prstGeom>
          <a:noFill/>
        </p:spPr>
      </p:pic>
      <p:sp>
        <p:nvSpPr>
          <p:cNvPr id="80907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398C26-9184-4622-B1A0-255F0BA253BD}" type="slidenum">
              <a:rPr lang="de-DE" sz="1000">
                <a:solidFill>
                  <a:schemeClr val="bg1"/>
                </a:solidFill>
              </a:rPr>
              <a:pPr algn="r"/>
              <a:t>24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12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  <p:bldP spid="80903" grpId="0"/>
      <p:bldP spid="8090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B0F9F-889B-481E-834D-8F5575EBB210}" type="slidenum">
              <a:rPr lang="de-DE"/>
              <a:pPr>
                <a:defRPr/>
              </a:pPr>
              <a:t>25</a:t>
            </a:fld>
            <a:endParaRPr lang="de-DE" dirty="0"/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gray">
          <a:xfrm>
            <a:off x="292100" y="1611313"/>
            <a:ext cx="4186238" cy="2413000"/>
          </a:xfrm>
          <a:prstGeom prst="rect">
            <a:avLst/>
          </a:prstGeom>
          <a:solidFill>
            <a:srgbClr val="DDDDDD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 anchor="ctr"/>
          <a:lstStyle/>
          <a:p>
            <a:endParaRPr lang="ru-RU"/>
          </a:p>
        </p:txBody>
      </p:sp>
      <p:pic>
        <p:nvPicPr>
          <p:cNvPr id="82947" name="Picture 3" descr="Schiene_soft_ne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413" y="2619375"/>
            <a:ext cx="3959225" cy="577850"/>
          </a:xfrm>
          <a:prstGeom prst="rect">
            <a:avLst/>
          </a:prstGeom>
          <a:noFill/>
        </p:spPr>
      </p:pic>
      <p:pic>
        <p:nvPicPr>
          <p:cNvPr id="82948" name="Picture 4" descr="VIPA_SLIO_Buskoppler_front_10cm_CMY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138" y="1681163"/>
            <a:ext cx="973137" cy="2220912"/>
          </a:xfrm>
          <a:prstGeom prst="rect">
            <a:avLst/>
          </a:prstGeom>
          <a:noFill/>
        </p:spPr>
      </p:pic>
      <p:pic>
        <p:nvPicPr>
          <p:cNvPr id="82949" name="Picture 5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4963" y="1709738"/>
            <a:ext cx="331787" cy="2143125"/>
          </a:xfrm>
          <a:prstGeom prst="rect">
            <a:avLst/>
          </a:prstGeom>
          <a:noFill/>
        </p:spPr>
      </p:pic>
      <p:pic>
        <p:nvPicPr>
          <p:cNvPr id="82950" name="Picture 6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55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1" name="Picture 7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1455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2" name="Picture 8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855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3" name="Picture 9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255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4" name="Picture 10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73375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5" name="Picture 11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090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6" name="Picture 12" descr="VIPA_SLIO_021-0BB00_2cm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4900" y="1709738"/>
            <a:ext cx="331788" cy="2143125"/>
          </a:xfrm>
          <a:prstGeom prst="rect">
            <a:avLst/>
          </a:prstGeom>
          <a:noFill/>
        </p:spPr>
      </p:pic>
      <p:pic>
        <p:nvPicPr>
          <p:cNvPr id="82957" name="Picture 13" descr="VIPA_SLIO_Power_front_2cm_CMYK_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7850" y="1703388"/>
            <a:ext cx="352425" cy="2176462"/>
          </a:xfrm>
          <a:prstGeom prst="rect">
            <a:avLst/>
          </a:prstGeom>
          <a:noFill/>
        </p:spPr>
      </p:pic>
      <p:sp>
        <p:nvSpPr>
          <p:cNvPr id="8295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376238" y="242888"/>
            <a:ext cx="8380412" cy="442912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Система </a:t>
            </a:r>
            <a:r>
              <a:rPr lang="en-US" cap="none" smtClean="0"/>
              <a:t>SLIO</a:t>
            </a:r>
            <a:endParaRPr lang="de-DE" cap="none" smtClean="0"/>
          </a:p>
        </p:txBody>
      </p:sp>
      <p:sp>
        <p:nvSpPr>
          <p:cNvPr id="82959" name="Text Box 15"/>
          <p:cNvSpPr txBox="1">
            <a:spLocks noChangeArrowheads="1"/>
          </p:cNvSpPr>
          <p:nvPr/>
        </p:nvSpPr>
        <p:spPr bwMode="gray">
          <a:xfrm>
            <a:off x="4506913" y="1514475"/>
            <a:ext cx="4313237" cy="453724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08000" tIns="108000" rIns="108000" bIns="108000">
            <a:spAutoFit/>
          </a:bodyPr>
          <a:lstStyle/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Состав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: </a:t>
            </a:r>
          </a:p>
          <a:p>
            <a:pPr marL="720725" lvl="1" indent="-274638" defTabSz="914400" eaLnBrk="0" hangingPunct="0"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z="1600" dirty="0" smtClean="0">
                <a:solidFill>
                  <a:srgbClr val="0A0A0A"/>
                </a:solidFill>
                <a:latin typeface="Arial Unicode MS" pitchFamily="34" charset="-128"/>
              </a:rPr>
              <a:t>интерфейсные и процессорные  модули</a:t>
            </a:r>
            <a:r>
              <a:rPr lang="de-DE" sz="1600" dirty="0" smtClean="0">
                <a:solidFill>
                  <a:srgbClr val="0A0A0A"/>
                </a:solidFill>
                <a:latin typeface="Arial Unicode MS" pitchFamily="34" charset="-128"/>
              </a:rPr>
              <a:t> </a:t>
            </a:r>
            <a:endParaRPr lang="de-DE" sz="1600" dirty="0">
              <a:solidFill>
                <a:srgbClr val="0A0A0A"/>
              </a:solidFill>
              <a:latin typeface="Arial Unicode MS" pitchFamily="34" charset="-128"/>
            </a:endParaRPr>
          </a:p>
          <a:p>
            <a:pPr marL="720725" lvl="1" indent="-274638" defTabSz="914400" eaLnBrk="0" hangingPunct="0"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модули питания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</a:t>
            </a:r>
          </a:p>
          <a:p>
            <a:pPr marL="720725" lvl="1" indent="-274638" defTabSz="914400" eaLnBrk="0" hangingPunct="0"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сигнальные модули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</a:t>
            </a:r>
          </a:p>
          <a:p>
            <a:pPr marL="720725" lvl="1" indent="-274638" defTabSz="914400" eaLnBrk="0" hangingPunct="0"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функциональные модули</a:t>
            </a:r>
            <a:endParaRPr lang="de-DE" sz="1600" dirty="0">
              <a:solidFill>
                <a:srgbClr val="0A0A0A"/>
              </a:solidFill>
              <a:latin typeface="Arial Unicode MS" pitchFamily="34" charset="-128"/>
            </a:endParaRPr>
          </a:p>
          <a:p>
            <a:pPr marL="720725" lvl="1" indent="-274638" defTabSz="914400" eaLnBrk="0" hangingPunct="0">
              <a:spcBef>
                <a:spcPts val="400"/>
              </a:spcBef>
              <a:buClr>
                <a:srgbClr val="AC1381"/>
              </a:buClr>
              <a:buSzPct val="80000"/>
              <a:buFontTx/>
              <a:buChar char="o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модули размножения потенциала</a:t>
            </a:r>
            <a:r>
              <a:rPr lang="de-DE" sz="1600" dirty="0">
                <a:solidFill>
                  <a:srgbClr val="0A0A0A"/>
                </a:solidFill>
                <a:latin typeface="Trebuchet MS" pitchFamily="34" charset="0"/>
              </a:rPr>
              <a:t> </a:t>
            </a:r>
          </a:p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Очень компактная конструкция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:                    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ширина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модуля 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12,9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мм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,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высота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109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мм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,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глубина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76,5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мм</a:t>
            </a:r>
            <a:endParaRPr lang="de-DE" sz="1600" dirty="0">
              <a:solidFill>
                <a:srgbClr val="0A0A0A"/>
              </a:solidFill>
              <a:latin typeface="Arial Unicode MS" pitchFamily="34" charset="-128"/>
            </a:endParaRPr>
          </a:p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До 64 сигнальных и функциональных модулей на один интерфейсный </a:t>
            </a:r>
            <a:r>
              <a:rPr lang="ru-RU" sz="1600" dirty="0">
                <a:solidFill>
                  <a:srgbClr val="0A0A0A"/>
                </a:solidFill>
              </a:rPr>
              <a:t>или процессорный 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модуль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 </a:t>
            </a:r>
          </a:p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Монтаж на стандартную 35 мм </a:t>
            </a:r>
            <a:r>
              <a:rPr lang="de-DE" sz="1600" dirty="0">
                <a:solidFill>
                  <a:srgbClr val="0A0A0A"/>
                </a:solidFill>
                <a:latin typeface="Arial Unicode MS" pitchFamily="34" charset="-128"/>
              </a:rPr>
              <a:t>DIN</a:t>
            </a:r>
            <a:r>
              <a:rPr lang="ru-RU" sz="1600" dirty="0">
                <a:solidFill>
                  <a:srgbClr val="0A0A0A"/>
                </a:solidFill>
                <a:latin typeface="Arial Unicode MS" pitchFamily="34" charset="-128"/>
              </a:rPr>
              <a:t>-рейку</a:t>
            </a:r>
            <a:endParaRPr lang="de-DE" sz="1600" dirty="0">
              <a:solidFill>
                <a:srgbClr val="0A0A0A"/>
              </a:solidFill>
              <a:latin typeface="Arial Unicode MS" pitchFamily="34" charset="-128"/>
            </a:endParaRPr>
          </a:p>
        </p:txBody>
      </p:sp>
      <p:sp>
        <p:nvSpPr>
          <p:cNvPr id="82960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A31314B-8520-4EAE-BCF6-3A7072F17F41}" type="slidenum">
              <a:rPr lang="de-DE" sz="1000">
                <a:solidFill>
                  <a:schemeClr val="bg1"/>
                </a:solidFill>
              </a:rPr>
              <a:pPr algn="r"/>
              <a:t>25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82961" name="Rectangle 11"/>
          <p:cNvSpPr>
            <a:spLocks noChangeArrowheads="1"/>
          </p:cNvSpPr>
          <p:nvPr/>
        </p:nvSpPr>
        <p:spPr bwMode="gray">
          <a:xfrm>
            <a:off x="322263" y="839788"/>
            <a:ext cx="8310562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/>
            <a:r>
              <a:rPr lang="ru-RU" sz="2000" b="1">
                <a:solidFill>
                  <a:srgbClr val="0A0A0A"/>
                </a:solidFill>
              </a:rPr>
              <a:t>Концепция</a:t>
            </a:r>
            <a:endParaRPr lang="de-DE" sz="2000" b="1">
              <a:solidFill>
                <a:srgbClr val="0A0A0A"/>
              </a:solidFill>
            </a:endParaRPr>
          </a:p>
        </p:txBody>
      </p:sp>
      <p:sp>
        <p:nvSpPr>
          <p:cNvPr id="20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2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9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29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9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29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2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9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9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9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9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29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29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29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/>
          <p:cNvGrpSpPr>
            <a:grpSpLocks/>
          </p:cNvGrpSpPr>
          <p:nvPr/>
        </p:nvGrpSpPr>
        <p:grpSpPr bwMode="auto">
          <a:xfrm>
            <a:off x="547688" y="2028825"/>
            <a:ext cx="2638425" cy="3025775"/>
            <a:chOff x="284" y="813"/>
            <a:chExt cx="1927" cy="2308"/>
          </a:xfrm>
        </p:grpSpPr>
        <p:sp>
          <p:nvSpPr>
            <p:cNvPr id="84995" name="Rectangle 3"/>
            <p:cNvSpPr>
              <a:spLocks noChangeArrowheads="1"/>
            </p:cNvSpPr>
            <p:nvPr/>
          </p:nvSpPr>
          <p:spPr bwMode="gray">
            <a:xfrm>
              <a:off x="284" y="816"/>
              <a:ext cx="1927" cy="2305"/>
            </a:xfrm>
            <a:prstGeom prst="rect">
              <a:avLst/>
            </a:prstGeom>
            <a:solidFill>
              <a:srgbClr val="DDDDDD"/>
            </a:solidFill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108000" tIns="108000" rIns="108000" bIns="108000" anchor="ctr"/>
            <a:lstStyle/>
            <a:p>
              <a:endParaRPr lang="ru-RU"/>
            </a:p>
          </p:txBody>
        </p:sp>
        <p:pic>
          <p:nvPicPr>
            <p:cNvPr id="84996" name="Picture 4" descr="VIPA_SLIO_Koppler_PWR_abgezogen_7cm_CMY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0" y="813"/>
              <a:ext cx="1034" cy="2308"/>
            </a:xfrm>
            <a:prstGeom prst="rect">
              <a:avLst/>
            </a:prstGeom>
            <a:noFill/>
          </p:spPr>
        </p:pic>
      </p:grpSp>
      <p:sp>
        <p:nvSpPr>
          <p:cNvPr id="84997" name="Titel 6"/>
          <p:cNvSpPr>
            <a:spLocks noGrp="1"/>
          </p:cNvSpPr>
          <p:nvPr>
            <p:ph type="title" idx="4294967295"/>
          </p:nvPr>
        </p:nvSpPr>
        <p:spPr bwMode="auto">
          <a:xfrm>
            <a:off x="376238" y="242888"/>
            <a:ext cx="8380412" cy="452437"/>
          </a:xfrm>
          <a:noFill/>
        </p:spPr>
        <p:txBody>
          <a:bodyPr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Система </a:t>
            </a:r>
            <a:r>
              <a:rPr lang="en-US" cap="none" smtClean="0"/>
              <a:t>SLIO</a:t>
            </a:r>
            <a:endParaRPr lang="de-DE" cap="none" smtClean="0"/>
          </a:p>
        </p:txBody>
      </p:sp>
      <p:sp>
        <p:nvSpPr>
          <p:cNvPr id="84998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592D02C-0FB3-4392-8955-5C006194B0A5}" type="slidenum">
              <a:rPr lang="de-DE" sz="1000">
                <a:solidFill>
                  <a:schemeClr val="bg1"/>
                </a:solidFill>
              </a:rPr>
              <a:pPr algn="r"/>
              <a:t>26</a:t>
            </a:fld>
            <a:endParaRPr lang="de-DE" sz="1000">
              <a:solidFill>
                <a:schemeClr val="bg1"/>
              </a:solidFill>
            </a:endParaRPr>
          </a:p>
        </p:txBody>
      </p:sp>
      <p:pic>
        <p:nvPicPr>
          <p:cNvPr id="84999" name="Picture 8" descr="Logo_Profi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3450" y="2205038"/>
            <a:ext cx="1633538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10" descr="Logo_CANopen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94338" y="2205038"/>
            <a:ext cx="137318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11" descr="logo_etg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4338" y="3714750"/>
            <a:ext cx="153670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0" descr="DeviceNet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0088" y="1706563"/>
            <a:ext cx="1889125" cy="1416050"/>
          </a:xfrm>
          <a:prstGeom prst="rect">
            <a:avLst/>
          </a:prstGeom>
          <a:noFill/>
        </p:spPr>
      </p:pic>
      <p:pic>
        <p:nvPicPr>
          <p:cNvPr id="85003" name="Picture 11" descr="http://www.profibus.com/typo3temp/pics/3665e89c2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3788" y="3760788"/>
            <a:ext cx="1666875" cy="631825"/>
          </a:xfrm>
          <a:prstGeom prst="rect">
            <a:avLst/>
          </a:prstGeom>
          <a:noFill/>
        </p:spPr>
      </p:pic>
      <p:pic>
        <p:nvPicPr>
          <p:cNvPr id="85004" name="Picture 12" descr="http://www.frozenlegacy.com/wp-content/uploads/2011/11/Modbus-Logo-560x178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42175" y="3714750"/>
            <a:ext cx="1697038" cy="538163"/>
          </a:xfrm>
          <a:prstGeom prst="rect">
            <a:avLst/>
          </a:prstGeom>
          <a:noFill/>
        </p:spPr>
      </p:pic>
      <p:sp>
        <p:nvSpPr>
          <p:cNvPr id="85005" name="Rectangle 11"/>
          <p:cNvSpPr>
            <a:spLocks noChangeArrowheads="1"/>
          </p:cNvSpPr>
          <p:nvPr/>
        </p:nvSpPr>
        <p:spPr bwMode="gray">
          <a:xfrm>
            <a:off x="376238" y="798513"/>
            <a:ext cx="8310562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/>
            <a:r>
              <a:rPr lang="ru-RU" sz="2000" b="1" dirty="0">
                <a:solidFill>
                  <a:srgbClr val="0A0A0A"/>
                </a:solidFill>
              </a:rPr>
              <a:t>Интерфейсные модули для самых популярных полевых шин</a:t>
            </a:r>
            <a:endParaRPr lang="de-DE" sz="2000" b="1" dirty="0">
              <a:solidFill>
                <a:srgbClr val="0A0A0A"/>
              </a:solidFill>
            </a:endParaRPr>
          </a:p>
        </p:txBody>
      </p:sp>
      <p:pic>
        <p:nvPicPr>
          <p:cNvPr id="85006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3788" y="5210175"/>
            <a:ext cx="171450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Система </a:t>
            </a:r>
            <a:r>
              <a:rPr lang="en-US" cap="none" smtClean="0"/>
              <a:t>SLIO</a:t>
            </a:r>
          </a:p>
        </p:txBody>
      </p:sp>
      <p:pic>
        <p:nvPicPr>
          <p:cNvPr id="87043" name="Picture 3" descr="VIPA_SLIO_CU_Schaltplan_L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5200" y="1658938"/>
            <a:ext cx="3122613" cy="2844800"/>
          </a:xfrm>
          <a:prstGeom prst="rect">
            <a:avLst/>
          </a:prstGeom>
          <a:noFill/>
        </p:spPr>
      </p:pic>
      <p:sp>
        <p:nvSpPr>
          <p:cNvPr id="87044" name="Rectangle 11"/>
          <p:cNvSpPr>
            <a:spLocks noChangeArrowheads="1"/>
          </p:cNvSpPr>
          <p:nvPr/>
        </p:nvSpPr>
        <p:spPr bwMode="gray">
          <a:xfrm>
            <a:off x="376238" y="798513"/>
            <a:ext cx="8310562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/>
            <a:r>
              <a:rPr lang="ru-RU" sz="2000" b="1">
                <a:solidFill>
                  <a:srgbClr val="0A0A0A"/>
                </a:solidFill>
              </a:rPr>
              <a:t>Удобная конструкция</a:t>
            </a:r>
            <a:endParaRPr lang="de-DE" sz="2000" b="1">
              <a:solidFill>
                <a:srgbClr val="0A0A0A"/>
              </a:solidFill>
            </a:endParaRPr>
          </a:p>
        </p:txBody>
      </p:sp>
      <p:pic>
        <p:nvPicPr>
          <p:cNvPr id="87045" name="Picture 5" descr="VIPA_SLIO_Montage_Konzept_Inst+Wart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063" y="2001838"/>
            <a:ext cx="2759075" cy="3290887"/>
          </a:xfrm>
          <a:prstGeom prst="rect">
            <a:avLst/>
          </a:prstGeom>
          <a:noFill/>
        </p:spPr>
      </p:pic>
      <p:sp>
        <p:nvSpPr>
          <p:cNvPr id="87046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33DDCC4-B38D-492D-B8C1-E54AB007BD0B}" type="slidenum">
              <a:rPr lang="de-DE" sz="1000">
                <a:solidFill>
                  <a:schemeClr val="bg1"/>
                </a:solidFill>
              </a:rPr>
              <a:pPr algn="r"/>
              <a:t>27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7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smtClean="0"/>
              <a:t>Система </a:t>
            </a:r>
            <a:r>
              <a:rPr lang="en-US" cap="none" smtClean="0"/>
              <a:t>SLIO</a:t>
            </a:r>
          </a:p>
        </p:txBody>
      </p:sp>
      <p:pic>
        <p:nvPicPr>
          <p:cNvPr id="89091" name="Picture 3" descr="SLIO_Bus_Macro_8c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113" y="1984375"/>
            <a:ext cx="3808412" cy="2857500"/>
          </a:xfrm>
          <a:prstGeom prst="rect">
            <a:avLst/>
          </a:prstGeom>
          <a:noFill/>
        </p:spPr>
      </p:pic>
      <p:sp>
        <p:nvSpPr>
          <p:cNvPr id="89092" name="Rectangle 11"/>
          <p:cNvSpPr>
            <a:spLocks noChangeArrowheads="1"/>
          </p:cNvSpPr>
          <p:nvPr/>
        </p:nvSpPr>
        <p:spPr bwMode="gray">
          <a:xfrm>
            <a:off x="376238" y="798513"/>
            <a:ext cx="8310562" cy="5207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/>
            <a:r>
              <a:rPr lang="ru-RU" sz="2000" b="1" dirty="0">
                <a:solidFill>
                  <a:srgbClr val="0A0A0A"/>
                </a:solidFill>
              </a:rPr>
              <a:t>Быстрая системная шина</a:t>
            </a:r>
            <a:endParaRPr lang="de-DE" sz="2000" b="1" dirty="0">
              <a:solidFill>
                <a:srgbClr val="0A0A0A"/>
              </a:solidFill>
            </a:endParaRPr>
          </a:p>
        </p:txBody>
      </p:sp>
      <p:sp>
        <p:nvSpPr>
          <p:cNvPr id="89093" name="Foliennummernplatzhalter 4"/>
          <p:cNvSpPr txBox="1">
            <a:spLocks noGrp="1"/>
          </p:cNvSpPr>
          <p:nvPr/>
        </p:nvSpPr>
        <p:spPr bwMode="auto">
          <a:xfrm>
            <a:off x="7783513" y="6492875"/>
            <a:ext cx="903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9FF2438-5671-44A4-A173-0CEF56F5F581}" type="slidenum">
              <a:rPr lang="de-DE" sz="1000">
                <a:solidFill>
                  <a:schemeClr val="bg1"/>
                </a:solidFill>
              </a:rPr>
              <a:pPr algn="r"/>
              <a:t>28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gray">
          <a:xfrm>
            <a:off x="4259263" y="2289175"/>
            <a:ext cx="4329112" cy="14525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08000" tIns="108000" rIns="108000" bIns="108000">
            <a:spAutoFit/>
          </a:bodyPr>
          <a:lstStyle/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>
                <a:solidFill>
                  <a:srgbClr val="0A0A0A"/>
                </a:solidFill>
                <a:latin typeface="Arial Unicode MS" pitchFamily="34" charset="-128"/>
              </a:rPr>
              <a:t>Скорость передачи данных по системной шине </a:t>
            </a:r>
            <a:r>
              <a:rPr lang="de-DE">
                <a:solidFill>
                  <a:srgbClr val="0A0A0A"/>
                </a:solidFill>
                <a:latin typeface="Arial Unicode MS" pitchFamily="34" charset="-128"/>
              </a:rPr>
              <a:t>48</a:t>
            </a:r>
            <a:r>
              <a:rPr lang="ru-RU">
                <a:solidFill>
                  <a:srgbClr val="0A0A0A"/>
                </a:solidFill>
                <a:latin typeface="Arial Unicode MS" pitchFamily="34" charset="-128"/>
              </a:rPr>
              <a:t> Мбит/с</a:t>
            </a:r>
          </a:p>
          <a:p>
            <a:pPr marL="266700" indent="-266700" defTabSz="914400" eaLnBrk="0" hangingPunct="0">
              <a:spcBef>
                <a:spcPct val="50000"/>
              </a:spcBef>
              <a:buClr>
                <a:srgbClr val="AC1381"/>
              </a:buClr>
              <a:buFont typeface="Wingdings" pitchFamily="2" charset="2"/>
              <a:buChar char="§"/>
            </a:pPr>
            <a:r>
              <a:rPr lang="ru-RU">
                <a:solidFill>
                  <a:srgbClr val="0A0A0A"/>
                </a:solidFill>
                <a:latin typeface="Arial Unicode MS" pitchFamily="34" charset="-128"/>
              </a:rPr>
              <a:t>Время реакции модуля на запрос менее 20 мкс</a:t>
            </a:r>
            <a:r>
              <a:rPr lang="en-US" sz="1600" b="1">
                <a:solidFill>
                  <a:srgbClr val="0A0A0A"/>
                </a:solidFill>
                <a:latin typeface="Trebuchet MS" pitchFamily="34" charset="0"/>
              </a:rPr>
              <a:t> </a:t>
            </a:r>
            <a:endParaRPr lang="de-DE" sz="1600">
              <a:solidFill>
                <a:srgbClr val="0A0A0A"/>
              </a:solidFill>
              <a:latin typeface="Trebuchet MS" pitchFamily="34" charset="0"/>
            </a:endParaRPr>
          </a:p>
        </p:txBody>
      </p:sp>
      <p:sp>
        <p:nvSpPr>
          <p:cNvPr id="7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/>
          </p:nvPr>
        </p:nvSpPr>
        <p:spPr bwMode="auto">
          <a:xfrm>
            <a:off x="376238" y="242888"/>
            <a:ext cx="8380412" cy="541337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cap="none" dirty="0" smtClean="0"/>
              <a:t>Система </a:t>
            </a:r>
            <a:r>
              <a:rPr lang="en-US" cap="none" dirty="0" smtClean="0"/>
              <a:t>SLIO</a:t>
            </a:r>
            <a:endParaRPr lang="de-DE" cap="none" dirty="0" smtClean="0"/>
          </a:p>
        </p:txBody>
      </p:sp>
      <p:pic>
        <p:nvPicPr>
          <p:cNvPr id="911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038" y="1430338"/>
            <a:ext cx="8283575" cy="402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0" name="Rectangle 4"/>
          <p:cNvSpPr>
            <a:spLocks noChangeArrowheads="1"/>
          </p:cNvSpPr>
          <p:nvPr/>
        </p:nvSpPr>
        <p:spPr bwMode="gray">
          <a:xfrm>
            <a:off x="376238" y="784225"/>
            <a:ext cx="3848100" cy="4905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 b="1" dirty="0">
                <a:solidFill>
                  <a:srgbClr val="0A0A0A"/>
                </a:solidFill>
              </a:rPr>
              <a:t>Функция </a:t>
            </a:r>
            <a:r>
              <a:rPr lang="de-DE" b="1" dirty="0">
                <a:solidFill>
                  <a:srgbClr val="0A0A0A"/>
                </a:solidFill>
              </a:rPr>
              <a:t>ETS </a:t>
            </a:r>
            <a:r>
              <a:rPr lang="en-US" b="1" dirty="0">
                <a:solidFill>
                  <a:srgbClr val="0A0A0A"/>
                </a:solidFill>
              </a:rPr>
              <a:t>(Edge Time Stamp)</a:t>
            </a:r>
            <a:endParaRPr lang="de-DE" b="1" dirty="0">
              <a:solidFill>
                <a:srgbClr val="0A0A0A"/>
              </a:solidFill>
            </a:endParaRP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gray">
          <a:xfrm>
            <a:off x="1181100" y="5457825"/>
            <a:ext cx="4640263" cy="4905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108000" tIns="108000" rIns="108000" bIns="108000">
            <a:spAutoFit/>
          </a:bodyPr>
          <a:lstStyle/>
          <a:p>
            <a:pPr eaLnBrk="0" hangingPunct="0">
              <a:spcBef>
                <a:spcPct val="15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ru-RU">
                <a:latin typeface="Trebuchet MS" pitchFamily="34" charset="0"/>
              </a:rPr>
              <a:t>Прецизионное управление резкой бумаги</a:t>
            </a:r>
            <a:endParaRPr lang="de-DE">
              <a:latin typeface="Trebuchet MS" pitchFamily="34" charset="0"/>
            </a:endParaRPr>
          </a:p>
        </p:txBody>
      </p:sp>
      <p:sp>
        <p:nvSpPr>
          <p:cNvPr id="6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none" dirty="0" smtClean="0"/>
              <a:t>Система </a:t>
            </a:r>
            <a:r>
              <a:rPr lang="en-US" cap="none" dirty="0" smtClean="0"/>
              <a:t>SLIO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30</a:t>
            </a:fld>
            <a:endParaRPr lang="de-DE"/>
          </a:p>
        </p:txBody>
      </p:sp>
      <p:pic>
        <p:nvPicPr>
          <p:cNvPr id="14" name="Picture 2" descr="V:\VT-PW_Werbung\15_Bilddatenbank\01_VIPA\SLIO\SLIO_Allgemein\VIPA_SLIO_Titel_CPU_015P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510" y="2207805"/>
            <a:ext cx="5316690" cy="3096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6071616" y="802831"/>
            <a:ext cx="2461705" cy="1148942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b="1" dirty="0">
                <a:solidFill>
                  <a:srgbClr val="FFFF00"/>
                </a:solidFill>
                <a:latin typeface="Tahoma" pitchFamily="34" charset="0"/>
                <a:sym typeface="Monotype Sorts" pitchFamily="2" charset="2"/>
              </a:rPr>
              <a:t>Новинка!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gray">
          <a:xfrm>
            <a:off x="376238" y="802831"/>
            <a:ext cx="8310562" cy="52588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108000" tIns="108000" rIns="108000" bIns="108000">
            <a:spAutoFit/>
          </a:bodyPr>
          <a:lstStyle/>
          <a:p>
            <a:pPr defTabSz="914400"/>
            <a:r>
              <a:rPr lang="ru-RU" sz="2000" b="1" dirty="0" smtClean="0">
                <a:solidFill>
                  <a:srgbClr val="0A0A0A"/>
                </a:solidFill>
              </a:rPr>
              <a:t>Процессорные модули</a:t>
            </a:r>
            <a:endParaRPr lang="de-DE" sz="2000" b="1" dirty="0">
              <a:solidFill>
                <a:srgbClr val="0A0A0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46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:\VT-PW_Werbung\15_Bilddatenbank\01_VIPA\SLIO\SLIO_Allgemein\VIPA_SLIO_Titel_CPU_014P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754" y="1269001"/>
            <a:ext cx="3757530" cy="2188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 конфигурации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76307" y="1269000"/>
            <a:ext cx="914400" cy="2414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/>
            <a:r>
              <a:rPr lang="de-DE" sz="1200" b="1" dirty="0" smtClean="0">
                <a:solidFill>
                  <a:schemeClr val="tx2"/>
                </a:solidFill>
              </a:rPr>
              <a:t>CPU 014</a:t>
            </a:r>
            <a:endParaRPr lang="en-GB" sz="1200" b="1" dirty="0" smtClean="0">
              <a:solidFill>
                <a:schemeClr val="tx2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76307" y="3676512"/>
            <a:ext cx="914400" cy="24140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/>
            <a:r>
              <a:rPr lang="de-DE" sz="1200" b="1" dirty="0" smtClean="0">
                <a:solidFill>
                  <a:schemeClr val="tx2"/>
                </a:solidFill>
              </a:rPr>
              <a:t>CPU 015</a:t>
            </a:r>
            <a:endParaRPr lang="en-GB" sz="1200" b="1" dirty="0" smtClean="0">
              <a:solidFill>
                <a:schemeClr val="tx2"/>
              </a:solidFill>
            </a:endParaRPr>
          </a:p>
        </p:txBody>
      </p:sp>
      <p:pic>
        <p:nvPicPr>
          <p:cNvPr id="2053" name="Picture 5" descr="V:\VT-PW_Werbung\15_Bilddatenbank\01_VIPA\SLIO\SLIO_Allgemein\VIPA_SLIO_Titel_CPU_015PN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754" y="3676513"/>
            <a:ext cx="3757530" cy="2188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ieren 6"/>
          <p:cNvGrpSpPr/>
          <p:nvPr/>
        </p:nvGrpSpPr>
        <p:grpSpPr>
          <a:xfrm rot="20449560">
            <a:off x="2695211" y="5286525"/>
            <a:ext cx="596615" cy="343125"/>
            <a:chOff x="376307" y="5553041"/>
            <a:chExt cx="914400" cy="525890"/>
          </a:xfrm>
        </p:grpSpPr>
        <p:sp>
          <p:nvSpPr>
            <p:cNvPr id="3" name="Abgerundetes Rechteck 2"/>
            <p:cNvSpPr/>
            <p:nvPr/>
          </p:nvSpPr>
          <p:spPr>
            <a:xfrm>
              <a:off x="376307" y="5553041"/>
              <a:ext cx="914400" cy="52589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V:\VT-PW_Werbung\15_Bilddatenbank\Logos\Produkte\Profinet\Logo_Profinet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146" y="5659370"/>
              <a:ext cx="711819" cy="29931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feld 5"/>
          <p:cNvSpPr txBox="1"/>
          <p:nvPr/>
        </p:nvSpPr>
        <p:spPr>
          <a:xfrm>
            <a:off x="3679902" y="1135188"/>
            <a:ext cx="5322696" cy="2160000"/>
          </a:xfrm>
          <a:prstGeom prst="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 anchorCtr="0">
            <a:noAutofit/>
          </a:bodyPr>
          <a:lstStyle/>
          <a:p>
            <a:r>
              <a:rPr lang="de-DE" sz="1200" b="1" dirty="0"/>
              <a:t>CPU 014 </a:t>
            </a:r>
            <a:r>
              <a:rPr lang="de-DE" sz="1200" b="1" dirty="0" smtClean="0"/>
              <a:t>– </a:t>
            </a:r>
            <a:r>
              <a:rPr lang="ru-RU" sz="1200" b="1" dirty="0" smtClean="0"/>
              <a:t>технология </a:t>
            </a:r>
            <a:r>
              <a:rPr lang="de-DE" sz="1200" b="1" dirty="0" smtClean="0"/>
              <a:t>SPEED7</a:t>
            </a:r>
            <a:r>
              <a:rPr lang="de-DE" sz="1200" dirty="0" smtClean="0"/>
              <a:t/>
            </a:r>
            <a:br>
              <a:rPr lang="de-DE" sz="1200" dirty="0" smtClean="0"/>
            </a:br>
            <a:endParaRPr lang="de-DE" sz="1200" dirty="0"/>
          </a:p>
          <a:p>
            <a:r>
              <a:rPr lang="ru-RU" sz="1200" dirty="0" smtClean="0"/>
              <a:t>Встроенная рабочая память</a:t>
            </a:r>
            <a:r>
              <a:rPr lang="de-DE" sz="1200" dirty="0" smtClean="0"/>
              <a:t>:</a:t>
            </a:r>
            <a:r>
              <a:rPr lang="ru-RU" sz="1200" dirty="0" smtClean="0"/>
              <a:t> </a:t>
            </a:r>
            <a:r>
              <a:rPr lang="de-DE" sz="1200" dirty="0" smtClean="0"/>
              <a:t>64</a:t>
            </a:r>
            <a:r>
              <a:rPr lang="ru-RU" sz="1200" dirty="0" smtClean="0"/>
              <a:t> кбайт </a:t>
            </a:r>
            <a:r>
              <a:rPr lang="de-DE" sz="1200" dirty="0" smtClean="0"/>
              <a:t>(50</a:t>
            </a:r>
            <a:r>
              <a:rPr lang="de-DE" sz="1200" dirty="0"/>
              <a:t>% </a:t>
            </a:r>
            <a:r>
              <a:rPr lang="ru-RU" sz="1200" dirty="0" smtClean="0"/>
              <a:t>программа</a:t>
            </a:r>
            <a:r>
              <a:rPr lang="de-DE" sz="1200" dirty="0" smtClean="0"/>
              <a:t>/50</a:t>
            </a:r>
            <a:r>
              <a:rPr lang="de-DE" sz="1200" dirty="0"/>
              <a:t>% </a:t>
            </a:r>
            <a:r>
              <a:rPr lang="ru-RU" sz="1200" dirty="0" smtClean="0"/>
              <a:t>данные</a:t>
            </a:r>
            <a:r>
              <a:rPr lang="de-DE" sz="1200" dirty="0" smtClean="0"/>
              <a:t>)</a:t>
            </a:r>
            <a:endParaRPr lang="de-DE" sz="1200" dirty="0"/>
          </a:p>
          <a:p>
            <a:r>
              <a:rPr lang="ru-RU" sz="1200" dirty="0" smtClean="0"/>
              <a:t>Расширение раб. памяти до</a:t>
            </a:r>
            <a:r>
              <a:rPr lang="de-DE" sz="1200" dirty="0" smtClean="0"/>
              <a:t>:</a:t>
            </a:r>
            <a:r>
              <a:rPr lang="ru-RU" sz="1200" dirty="0" smtClean="0"/>
              <a:t> </a:t>
            </a:r>
            <a:r>
              <a:rPr lang="de-DE" sz="1200" dirty="0" smtClean="0"/>
              <a:t>192</a:t>
            </a:r>
            <a:r>
              <a:rPr lang="ru-RU" sz="1200" dirty="0" smtClean="0"/>
              <a:t> кбайт</a:t>
            </a:r>
            <a:r>
              <a:rPr lang="de-DE" sz="1200" dirty="0" smtClean="0"/>
              <a:t> </a:t>
            </a:r>
            <a:r>
              <a:rPr lang="de-DE" sz="1200" dirty="0"/>
              <a:t>(50% </a:t>
            </a:r>
            <a:r>
              <a:rPr lang="ru-RU" sz="1200" dirty="0" smtClean="0"/>
              <a:t>программа/</a:t>
            </a:r>
            <a:r>
              <a:rPr lang="de-DE" sz="1200" dirty="0" smtClean="0"/>
              <a:t>50</a:t>
            </a:r>
            <a:r>
              <a:rPr lang="de-DE" sz="1200" dirty="0"/>
              <a:t>% </a:t>
            </a:r>
            <a:r>
              <a:rPr lang="ru-RU" sz="1200" dirty="0" smtClean="0"/>
              <a:t>данные</a:t>
            </a:r>
            <a:r>
              <a:rPr lang="de-DE" sz="1200" dirty="0" smtClean="0"/>
              <a:t>)</a:t>
            </a:r>
            <a:endParaRPr lang="de-DE" sz="1200" dirty="0"/>
          </a:p>
          <a:p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</a:t>
            </a:r>
            <a:r>
              <a:rPr lang="de-DE" sz="1200" dirty="0"/>
              <a:t>1: </a:t>
            </a:r>
            <a:r>
              <a:rPr lang="de-DE" sz="1200" dirty="0" smtClean="0"/>
              <a:t>	RJ45</a:t>
            </a:r>
            <a:r>
              <a:rPr lang="de-DE" sz="1200" dirty="0"/>
              <a:t>: </a:t>
            </a:r>
            <a:r>
              <a:rPr lang="de-DE" sz="1200" dirty="0" smtClean="0"/>
              <a:t>PG/OP</a:t>
            </a:r>
            <a:r>
              <a:rPr lang="ru-RU" sz="1200" dirty="0" smtClean="0"/>
              <a:t>-коммуникации</a:t>
            </a:r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</a:t>
            </a:r>
            <a:r>
              <a:rPr lang="de-DE" sz="1200" dirty="0"/>
              <a:t>2: 	</a:t>
            </a:r>
            <a:r>
              <a:rPr lang="de-DE" sz="1200" dirty="0" smtClean="0"/>
              <a:t>RS</a:t>
            </a:r>
            <a:r>
              <a:rPr lang="ru-RU" sz="1200" dirty="0" smtClean="0"/>
              <a:t>-</a:t>
            </a:r>
            <a:r>
              <a:rPr lang="de-DE" sz="1200" dirty="0" smtClean="0"/>
              <a:t>485 (</a:t>
            </a:r>
            <a:r>
              <a:rPr lang="ru-RU" sz="1200" dirty="0" smtClean="0"/>
              <a:t>изолированный</a:t>
            </a:r>
            <a:r>
              <a:rPr lang="de-DE" sz="1200" dirty="0" smtClean="0"/>
              <a:t>): USS </a:t>
            </a:r>
            <a:r>
              <a:rPr lang="ru-RU" sz="1200" dirty="0" smtClean="0"/>
              <a:t>(ведущий)</a:t>
            </a:r>
            <a:r>
              <a:rPr lang="de-DE" sz="1200" dirty="0" smtClean="0"/>
              <a:t>, </a:t>
            </a:r>
            <a:r>
              <a:rPr lang="de-DE" sz="1200" dirty="0"/>
              <a:t>ASCII</a:t>
            </a:r>
            <a:r>
              <a:rPr lang="de-DE" sz="1200" dirty="0" smtClean="0"/>
              <a:t>,</a:t>
            </a:r>
            <a:br>
              <a:rPr lang="de-DE" sz="1200" dirty="0" smtClean="0"/>
            </a:br>
            <a:r>
              <a:rPr lang="de-DE" sz="1200" dirty="0" smtClean="0"/>
              <a:t>			ETX/STX</a:t>
            </a:r>
            <a:r>
              <a:rPr lang="de-DE" sz="1200" dirty="0"/>
              <a:t>, </a:t>
            </a:r>
            <a:r>
              <a:rPr lang="de-DE" sz="1200" dirty="0" smtClean="0"/>
              <a:t>3964R</a:t>
            </a:r>
            <a:r>
              <a:rPr lang="de-DE" sz="1200" dirty="0"/>
              <a:t>, </a:t>
            </a:r>
            <a:r>
              <a:rPr lang="de-DE" sz="1200" dirty="0" smtClean="0"/>
              <a:t>Modbus </a:t>
            </a:r>
            <a:r>
              <a:rPr lang="ru-RU" sz="1200" dirty="0" smtClean="0"/>
              <a:t>ведущий</a:t>
            </a:r>
            <a:r>
              <a:rPr lang="de-DE" sz="1200" dirty="0" smtClean="0"/>
              <a:t> / </a:t>
            </a:r>
            <a:r>
              <a:rPr lang="ru-RU" sz="1200" dirty="0" smtClean="0"/>
              <a:t>ведомый</a:t>
            </a:r>
            <a:endParaRPr lang="de-DE" sz="1200" dirty="0" smtClean="0"/>
          </a:p>
          <a:p>
            <a:r>
              <a:rPr lang="de-DE" sz="1200" dirty="0"/>
              <a:t>	</a:t>
            </a:r>
            <a:r>
              <a:rPr lang="de-DE" sz="1200" dirty="0" smtClean="0"/>
              <a:t>		</a:t>
            </a:r>
            <a:r>
              <a:rPr lang="ru-RU" sz="1200" dirty="0" smtClean="0"/>
              <a:t>или</a:t>
            </a:r>
            <a:r>
              <a:rPr lang="de-DE" sz="1200" dirty="0" smtClean="0"/>
              <a:t> </a:t>
            </a:r>
            <a:r>
              <a:rPr lang="de-DE" sz="1200" dirty="0"/>
              <a:t>MPI </a:t>
            </a:r>
            <a:r>
              <a:rPr lang="de-DE" sz="1200" dirty="0" smtClean="0"/>
              <a:t>(</a:t>
            </a:r>
            <a:r>
              <a:rPr lang="ru-RU" sz="1200" dirty="0" smtClean="0"/>
              <a:t>переключаемый</a:t>
            </a:r>
            <a:r>
              <a:rPr lang="de-DE" sz="1200" dirty="0" smtClean="0"/>
              <a:t>)</a:t>
            </a:r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</a:t>
            </a:r>
            <a:r>
              <a:rPr lang="de-DE" sz="1200" dirty="0"/>
              <a:t>3: </a:t>
            </a:r>
            <a:r>
              <a:rPr lang="de-DE" sz="1200" dirty="0" smtClean="0"/>
              <a:t>	RS</a:t>
            </a:r>
            <a:r>
              <a:rPr lang="ru-RU" sz="1200" dirty="0" smtClean="0"/>
              <a:t>-</a:t>
            </a:r>
            <a:r>
              <a:rPr lang="de-DE" sz="1200" dirty="0" smtClean="0"/>
              <a:t>485 (</a:t>
            </a:r>
            <a:r>
              <a:rPr lang="ru-RU" sz="1200" dirty="0" smtClean="0"/>
              <a:t>изолированный</a:t>
            </a:r>
            <a:r>
              <a:rPr lang="de-DE" sz="1200" dirty="0" smtClean="0"/>
              <a:t>): MPI</a:t>
            </a:r>
            <a:endParaRPr lang="de-DE" sz="1200" dirty="0"/>
          </a:p>
          <a:p>
            <a:endParaRPr lang="de-DE" sz="1200" dirty="0"/>
          </a:p>
        </p:txBody>
      </p:sp>
      <p:sp>
        <p:nvSpPr>
          <p:cNvPr id="10" name="Textfeld 9"/>
          <p:cNvSpPr txBox="1"/>
          <p:nvPr/>
        </p:nvSpPr>
        <p:spPr>
          <a:xfrm>
            <a:off x="3679902" y="3676512"/>
            <a:ext cx="5322696" cy="2411964"/>
          </a:xfrm>
          <a:prstGeom prst="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 anchorCtr="0">
            <a:noAutofit/>
          </a:bodyPr>
          <a:lstStyle/>
          <a:p>
            <a:r>
              <a:rPr lang="de-DE" sz="1200" b="1" dirty="0"/>
              <a:t>CPU 015 </a:t>
            </a:r>
            <a:r>
              <a:rPr lang="de-DE" sz="1200" b="1" dirty="0" smtClean="0"/>
              <a:t>– </a:t>
            </a:r>
            <a:r>
              <a:rPr lang="ru-RU" sz="1200" b="1" dirty="0" smtClean="0"/>
              <a:t>технология </a:t>
            </a:r>
            <a:r>
              <a:rPr lang="de-DE" sz="1200" b="1" dirty="0" smtClean="0"/>
              <a:t>SPEED7</a:t>
            </a:r>
            <a:endParaRPr lang="ru-RU" sz="1200" b="1" dirty="0" smtClean="0"/>
          </a:p>
          <a:p>
            <a:endParaRPr lang="de-DE" sz="1200" dirty="0"/>
          </a:p>
          <a:p>
            <a:r>
              <a:rPr lang="ru-RU" sz="1200" dirty="0" smtClean="0"/>
              <a:t>Встроенная рабочая память</a:t>
            </a:r>
            <a:r>
              <a:rPr lang="de-DE" sz="1200" dirty="0" smtClean="0"/>
              <a:t>:  </a:t>
            </a:r>
            <a:r>
              <a:rPr lang="de-DE" sz="1200" b="1" dirty="0" smtClean="0">
                <a:solidFill>
                  <a:schemeClr val="tx2"/>
                </a:solidFill>
              </a:rPr>
              <a:t>256</a:t>
            </a:r>
            <a:r>
              <a:rPr lang="ru-RU" sz="1200" b="1" dirty="0" smtClean="0">
                <a:solidFill>
                  <a:schemeClr val="tx2"/>
                </a:solidFill>
              </a:rPr>
              <a:t> кбайт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/>
              <a:t>(50% </a:t>
            </a:r>
            <a:r>
              <a:rPr lang="ru-RU" sz="1200" dirty="0" smtClean="0"/>
              <a:t>программа</a:t>
            </a:r>
            <a:r>
              <a:rPr lang="de-DE" sz="1200" dirty="0" smtClean="0"/>
              <a:t>/ </a:t>
            </a:r>
            <a:r>
              <a:rPr lang="de-DE" sz="1200" dirty="0"/>
              <a:t>50% </a:t>
            </a:r>
            <a:r>
              <a:rPr lang="ru-RU" sz="1200" dirty="0" smtClean="0"/>
              <a:t>данные</a:t>
            </a:r>
            <a:r>
              <a:rPr lang="de-DE" sz="1200" dirty="0" smtClean="0"/>
              <a:t>)</a:t>
            </a:r>
            <a:endParaRPr lang="de-DE" sz="1200" dirty="0"/>
          </a:p>
          <a:p>
            <a:r>
              <a:rPr lang="ru-RU" sz="1200" dirty="0" smtClean="0"/>
              <a:t>Расширение раб. памяти до</a:t>
            </a:r>
            <a:r>
              <a:rPr lang="de-DE" sz="1200" dirty="0" smtClean="0"/>
              <a:t>: </a:t>
            </a:r>
            <a:r>
              <a:rPr lang="ru-RU" sz="1200" dirty="0" smtClean="0"/>
              <a:t> </a:t>
            </a:r>
            <a:r>
              <a:rPr lang="de-DE" sz="1200" b="1" dirty="0" smtClean="0">
                <a:solidFill>
                  <a:schemeClr val="tx2"/>
                </a:solidFill>
              </a:rPr>
              <a:t>512</a:t>
            </a:r>
            <a:r>
              <a:rPr lang="ru-RU" sz="1200" b="1" dirty="0" smtClean="0">
                <a:solidFill>
                  <a:schemeClr val="tx2"/>
                </a:solidFill>
              </a:rPr>
              <a:t> кбайт</a:t>
            </a:r>
            <a:r>
              <a:rPr lang="de-DE" sz="1200" b="1" dirty="0" smtClean="0"/>
              <a:t> </a:t>
            </a:r>
            <a:r>
              <a:rPr lang="de-DE" sz="1200" dirty="0"/>
              <a:t>(50% </a:t>
            </a:r>
            <a:r>
              <a:rPr lang="ru-RU" sz="1200" dirty="0" smtClean="0"/>
              <a:t>программа</a:t>
            </a:r>
            <a:r>
              <a:rPr lang="de-DE" sz="1200" dirty="0" smtClean="0"/>
              <a:t>/ </a:t>
            </a:r>
            <a:r>
              <a:rPr lang="de-DE" sz="1200" dirty="0"/>
              <a:t>50% </a:t>
            </a:r>
            <a:r>
              <a:rPr lang="ru-RU" sz="1200" dirty="0" smtClean="0"/>
              <a:t>данные</a:t>
            </a:r>
            <a:r>
              <a:rPr lang="de-DE" sz="1200" dirty="0" smtClean="0"/>
              <a:t>)</a:t>
            </a:r>
            <a:endParaRPr lang="de-DE" sz="1200" dirty="0"/>
          </a:p>
          <a:p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1</a:t>
            </a:r>
            <a:r>
              <a:rPr lang="de-DE" sz="1200" dirty="0"/>
              <a:t>: </a:t>
            </a:r>
            <a:r>
              <a:rPr lang="de-DE" sz="1200" dirty="0" smtClean="0"/>
              <a:t>	RJ45</a:t>
            </a:r>
            <a:r>
              <a:rPr lang="de-DE" sz="1200" dirty="0"/>
              <a:t>: </a:t>
            </a:r>
            <a:r>
              <a:rPr lang="de-DE" sz="1200" dirty="0" smtClean="0"/>
              <a:t>PG/OP-</a:t>
            </a:r>
            <a:r>
              <a:rPr lang="ru-RU" sz="1200" dirty="0" smtClean="0"/>
              <a:t>коммуникации</a:t>
            </a:r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2</a:t>
            </a:r>
            <a:r>
              <a:rPr lang="de-DE" sz="1200" dirty="0"/>
              <a:t>: 	</a:t>
            </a:r>
            <a:r>
              <a:rPr lang="de-DE" sz="1200" dirty="0" smtClean="0"/>
              <a:t>RS</a:t>
            </a:r>
            <a:r>
              <a:rPr lang="ru-RU" sz="1200" dirty="0" smtClean="0"/>
              <a:t>-</a:t>
            </a:r>
            <a:r>
              <a:rPr lang="de-DE" sz="1200" dirty="0" smtClean="0"/>
              <a:t>485 (</a:t>
            </a:r>
            <a:r>
              <a:rPr lang="ru-RU" sz="1200" dirty="0" smtClean="0"/>
              <a:t>изолированный</a:t>
            </a:r>
            <a:r>
              <a:rPr lang="de-DE" sz="1200" dirty="0" smtClean="0"/>
              <a:t>): USS </a:t>
            </a:r>
            <a:r>
              <a:rPr lang="ru-RU" sz="1200" dirty="0" smtClean="0"/>
              <a:t>ведущий</a:t>
            </a:r>
            <a:r>
              <a:rPr lang="de-DE" sz="1200" dirty="0" smtClean="0"/>
              <a:t>, </a:t>
            </a:r>
            <a:r>
              <a:rPr lang="de-DE" sz="1200" dirty="0"/>
              <a:t>ASCII, </a:t>
            </a:r>
            <a:endParaRPr lang="de-DE" sz="1200" dirty="0" smtClean="0"/>
          </a:p>
          <a:p>
            <a:r>
              <a:rPr lang="de-DE" sz="1200" dirty="0"/>
              <a:t>	</a:t>
            </a:r>
            <a:r>
              <a:rPr lang="de-DE" sz="1200" dirty="0" smtClean="0"/>
              <a:t>		ETX/STX</a:t>
            </a:r>
            <a:r>
              <a:rPr lang="de-DE" sz="1200" dirty="0"/>
              <a:t>, </a:t>
            </a:r>
            <a:r>
              <a:rPr lang="de-DE" sz="1200" dirty="0" smtClean="0"/>
              <a:t>3964R</a:t>
            </a:r>
            <a:r>
              <a:rPr lang="de-DE" sz="1200" dirty="0"/>
              <a:t>, </a:t>
            </a:r>
            <a:r>
              <a:rPr lang="de-DE" sz="1200" dirty="0" smtClean="0"/>
              <a:t>Modbus </a:t>
            </a:r>
            <a:r>
              <a:rPr lang="ru-RU" sz="1200" dirty="0" smtClean="0"/>
              <a:t>ведущий</a:t>
            </a:r>
            <a:r>
              <a:rPr lang="de-DE" sz="1200" dirty="0" smtClean="0"/>
              <a:t>/ </a:t>
            </a:r>
            <a:r>
              <a:rPr lang="ru-RU" sz="1200" dirty="0" smtClean="0"/>
              <a:t>ведомый</a:t>
            </a:r>
            <a:endParaRPr lang="de-DE" sz="1200" dirty="0" smtClean="0"/>
          </a:p>
          <a:p>
            <a:r>
              <a:rPr lang="de-DE" sz="1200" dirty="0"/>
              <a:t>	</a:t>
            </a:r>
            <a:r>
              <a:rPr lang="de-DE" sz="1200" dirty="0" smtClean="0"/>
              <a:t>		</a:t>
            </a:r>
            <a:r>
              <a:rPr lang="ru-RU" sz="1200" dirty="0" smtClean="0"/>
              <a:t>или</a:t>
            </a:r>
            <a:r>
              <a:rPr lang="de-DE" sz="1200" dirty="0" smtClean="0"/>
              <a:t> </a:t>
            </a:r>
            <a:r>
              <a:rPr lang="de-DE" sz="1200" dirty="0"/>
              <a:t>MPI </a:t>
            </a:r>
            <a:r>
              <a:rPr lang="de-DE" sz="1200" dirty="0" smtClean="0"/>
              <a:t>(</a:t>
            </a:r>
            <a:r>
              <a:rPr lang="ru-RU" sz="1200" dirty="0" smtClean="0"/>
              <a:t>переключаемый</a:t>
            </a:r>
            <a:r>
              <a:rPr lang="de-DE" sz="1200" dirty="0" smtClean="0"/>
              <a:t>)</a:t>
            </a:r>
            <a:endParaRPr lang="de-DE" sz="1200" dirty="0"/>
          </a:p>
          <a:p>
            <a:r>
              <a:rPr lang="ru-RU" sz="1200" dirty="0" smtClean="0"/>
              <a:t>Интерфейс</a:t>
            </a:r>
            <a:r>
              <a:rPr lang="de-DE" sz="1200" dirty="0" smtClean="0"/>
              <a:t> 3</a:t>
            </a:r>
            <a:r>
              <a:rPr lang="de-DE" sz="1200" dirty="0"/>
              <a:t>: </a:t>
            </a:r>
            <a:r>
              <a:rPr lang="de-DE" sz="1200" dirty="0" smtClean="0"/>
              <a:t>	RS</a:t>
            </a:r>
            <a:r>
              <a:rPr lang="ru-RU" sz="1200" dirty="0" smtClean="0"/>
              <a:t>-</a:t>
            </a:r>
            <a:r>
              <a:rPr lang="de-DE" sz="1200" dirty="0" smtClean="0"/>
              <a:t>485 (</a:t>
            </a:r>
            <a:r>
              <a:rPr lang="ru-RU" sz="1200" dirty="0" smtClean="0"/>
              <a:t>изолированный</a:t>
            </a:r>
            <a:r>
              <a:rPr lang="de-DE" sz="1200" dirty="0" smtClean="0"/>
              <a:t>): MPI</a:t>
            </a:r>
            <a:endParaRPr lang="de-DE" sz="1200" dirty="0"/>
          </a:p>
          <a:p>
            <a:r>
              <a:rPr lang="ru-RU" sz="1200" b="1" dirty="0" smtClean="0">
                <a:solidFill>
                  <a:schemeClr val="tx2"/>
                </a:solidFill>
              </a:rPr>
              <a:t>Интерфейс</a:t>
            </a:r>
            <a:r>
              <a:rPr lang="de-DE" sz="1200" b="1" dirty="0" smtClean="0">
                <a:solidFill>
                  <a:schemeClr val="tx2"/>
                </a:solidFill>
              </a:rPr>
              <a:t> 4</a:t>
            </a:r>
            <a:r>
              <a:rPr lang="de-DE" sz="1200" b="1" dirty="0">
                <a:solidFill>
                  <a:schemeClr val="tx2"/>
                </a:solidFill>
              </a:rPr>
              <a:t>: </a:t>
            </a:r>
            <a:r>
              <a:rPr lang="de-DE" sz="1200" b="1" dirty="0" smtClean="0">
                <a:solidFill>
                  <a:schemeClr val="tx2"/>
                </a:solidFill>
              </a:rPr>
              <a:t>	RJ45:</a:t>
            </a:r>
            <a:r>
              <a:rPr lang="ru-RU" sz="1200" b="1" dirty="0" smtClean="0">
                <a:solidFill>
                  <a:schemeClr val="tx2"/>
                </a:solidFill>
              </a:rPr>
              <a:t> контроллер</a:t>
            </a:r>
            <a:r>
              <a:rPr lang="de-DE" sz="1200" b="1" dirty="0" smtClean="0">
                <a:solidFill>
                  <a:schemeClr val="tx2"/>
                </a:solidFill>
              </a:rPr>
              <a:t> PROFINET </a:t>
            </a:r>
            <a:r>
              <a:rPr lang="ru-RU" sz="1200" b="1" dirty="0" smtClean="0">
                <a:solidFill>
                  <a:schemeClr val="tx2"/>
                </a:solidFill>
              </a:rPr>
              <a:t>с поддержкой до 				</a:t>
            </a:r>
            <a:r>
              <a:rPr lang="de-DE" sz="1200" b="1" dirty="0" smtClean="0">
                <a:solidFill>
                  <a:schemeClr val="tx2"/>
                </a:solidFill>
              </a:rPr>
              <a:t>128 </a:t>
            </a:r>
            <a:r>
              <a:rPr lang="ru-RU" sz="1200" b="1" dirty="0" smtClean="0">
                <a:solidFill>
                  <a:schemeClr val="tx2"/>
                </a:solidFill>
              </a:rPr>
              <a:t>периферийных устройств</a:t>
            </a:r>
            <a:endParaRPr lang="de-DE" sz="1200" b="1" dirty="0">
              <a:solidFill>
                <a:schemeClr val="tx2"/>
              </a:solidFill>
            </a:endParaRPr>
          </a:p>
        </p:txBody>
      </p:sp>
      <p:sp>
        <p:nvSpPr>
          <p:cNvPr id="14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  <p:sp>
        <p:nvSpPr>
          <p:cNvPr id="15" name="Abgerundetes Rechteck 12"/>
          <p:cNvSpPr>
            <a:spLocks noChangeAspect="1"/>
          </p:cNvSpPr>
          <p:nvPr/>
        </p:nvSpPr>
        <p:spPr>
          <a:xfrm>
            <a:off x="376238" y="2879182"/>
            <a:ext cx="1255198" cy="61490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sz="1600" dirty="0" smtClean="0">
                <a:solidFill>
                  <a:srgbClr val="199263"/>
                </a:solidFill>
              </a:rPr>
              <a:t>4</a:t>
            </a:r>
            <a:r>
              <a:rPr lang="ru-RU" sz="1600" dirty="0" smtClean="0">
                <a:solidFill>
                  <a:srgbClr val="199263"/>
                </a:solidFill>
              </a:rPr>
              <a:t>28</a:t>
            </a:r>
            <a:r>
              <a:rPr lang="de-DE" sz="1600" dirty="0" smtClean="0">
                <a:solidFill>
                  <a:srgbClr val="199263"/>
                </a:solidFill>
              </a:rPr>
              <a:t> </a:t>
            </a:r>
            <a:r>
              <a:rPr lang="de-DE" sz="1600" dirty="0">
                <a:solidFill>
                  <a:srgbClr val="199263"/>
                </a:solidFill>
              </a:rPr>
              <a:t>€</a:t>
            </a:r>
            <a:endParaRPr lang="ru-RU" sz="1600" dirty="0">
              <a:solidFill>
                <a:srgbClr val="199263"/>
              </a:solidFill>
            </a:endParaRPr>
          </a:p>
          <a:p>
            <a:pPr algn="ctr"/>
            <a:r>
              <a:rPr lang="ru-RU" sz="1600" dirty="0">
                <a:solidFill>
                  <a:srgbClr val="199263"/>
                </a:solidFill>
              </a:rPr>
              <a:t>(без НДС)</a:t>
            </a:r>
            <a:endParaRPr lang="de-DE" sz="1600" dirty="0">
              <a:solidFill>
                <a:srgbClr val="199263"/>
              </a:solidFill>
            </a:endParaRPr>
          </a:p>
        </p:txBody>
      </p:sp>
      <p:sp>
        <p:nvSpPr>
          <p:cNvPr id="16" name="Abgerundetes Rechteck 12"/>
          <p:cNvSpPr>
            <a:spLocks noChangeAspect="1"/>
          </p:cNvSpPr>
          <p:nvPr/>
        </p:nvSpPr>
        <p:spPr>
          <a:xfrm>
            <a:off x="376238" y="5410656"/>
            <a:ext cx="1255198" cy="61490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srgbClr val="199263"/>
                </a:solidFill>
              </a:rPr>
              <a:t>645</a:t>
            </a:r>
            <a:r>
              <a:rPr lang="de-DE" sz="1600" dirty="0" smtClean="0">
                <a:solidFill>
                  <a:srgbClr val="199263"/>
                </a:solidFill>
              </a:rPr>
              <a:t> </a:t>
            </a:r>
            <a:r>
              <a:rPr lang="de-DE" sz="1600" dirty="0">
                <a:solidFill>
                  <a:srgbClr val="199263"/>
                </a:solidFill>
              </a:rPr>
              <a:t>€</a:t>
            </a:r>
            <a:endParaRPr lang="ru-RU" sz="1600" dirty="0">
              <a:solidFill>
                <a:srgbClr val="199263"/>
              </a:solidFill>
            </a:endParaRPr>
          </a:p>
          <a:p>
            <a:pPr algn="ctr"/>
            <a:r>
              <a:rPr lang="ru-RU" sz="1600" dirty="0">
                <a:solidFill>
                  <a:srgbClr val="199263"/>
                </a:solidFill>
              </a:rPr>
              <a:t>(без НДС)</a:t>
            </a:r>
            <a:endParaRPr lang="de-DE" sz="1600" dirty="0">
              <a:solidFill>
                <a:srgbClr val="19926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46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chtungspfeil 6"/>
          <p:cNvSpPr/>
          <p:nvPr/>
        </p:nvSpPr>
        <p:spPr>
          <a:xfrm rot="163964">
            <a:off x="4339969" y="2958213"/>
            <a:ext cx="3138221" cy="892454"/>
          </a:xfrm>
          <a:prstGeom prst="homePlat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2" descr="V:\VT-PW_Werbung\15_Bilddatenbank\01_VIPA\SLIO\SLIO_Allgemein\VIPA_SLIO_Titel_CPU_015PN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4777" y="2328435"/>
            <a:ext cx="3948616" cy="22996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</a:t>
            </a:r>
            <a:r>
              <a:rPr lang="de-DE" dirty="0" smtClean="0"/>
              <a:t>SLIO CPU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 rot="175695">
            <a:off x="5880599" y="2995093"/>
            <a:ext cx="1717911" cy="88608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/>
            <a:r>
              <a:rPr lang="ru-RU" sz="1000" dirty="0" smtClean="0">
                <a:solidFill>
                  <a:schemeClr val="bg1"/>
                </a:solidFill>
              </a:rPr>
              <a:t>до</a:t>
            </a:r>
            <a:r>
              <a:rPr lang="de-DE" sz="1000" dirty="0" smtClean="0">
                <a:solidFill>
                  <a:schemeClr val="bg1"/>
                </a:solidFill>
              </a:rPr>
              <a:t> 64 </a:t>
            </a:r>
            <a:r>
              <a:rPr lang="ru-RU" sz="1000" dirty="0" smtClean="0">
                <a:solidFill>
                  <a:schemeClr val="bg1"/>
                </a:solidFill>
              </a:rPr>
              <a:t>модулей</a:t>
            </a:r>
            <a:endParaRPr lang="en-GB" sz="1000" dirty="0" smtClean="0">
              <a:solidFill>
                <a:schemeClr val="bg1"/>
              </a:solidFill>
            </a:endParaRPr>
          </a:p>
        </p:txBody>
      </p:sp>
      <p:sp>
        <p:nvSpPr>
          <p:cNvPr id="26" name="Abgerundetes Rechteck 25"/>
          <p:cNvSpPr/>
          <p:nvPr/>
        </p:nvSpPr>
        <p:spPr>
          <a:xfrm>
            <a:off x="4166476" y="1193882"/>
            <a:ext cx="1800000" cy="540000"/>
          </a:xfrm>
          <a:prstGeom prst="roundRect">
            <a:avLst>
              <a:gd name="adj" fmla="val 8527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2"/>
                </a:solidFill>
              </a:rPr>
              <a:t>Гнездо для карт памяти</a:t>
            </a:r>
            <a:r>
              <a:rPr lang="de-DE" sz="1000" dirty="0" smtClean="0">
                <a:solidFill>
                  <a:schemeClr val="tx2"/>
                </a:solidFill>
              </a:rPr>
              <a:t>  SD </a:t>
            </a:r>
            <a:r>
              <a:rPr lang="ru-RU" sz="1000" dirty="0" smtClean="0">
                <a:solidFill>
                  <a:schemeClr val="tx2"/>
                </a:solidFill>
              </a:rPr>
              <a:t>с фиксатором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27" name="Abgerundetes Rechteck 26">
            <a:hlinkClick r:id="rId3"/>
          </p:cNvPr>
          <p:cNvSpPr/>
          <p:nvPr/>
        </p:nvSpPr>
        <p:spPr>
          <a:xfrm>
            <a:off x="335441" y="4380718"/>
            <a:ext cx="1872000" cy="594361"/>
          </a:xfrm>
          <a:prstGeom prst="roundRect">
            <a:avLst>
              <a:gd name="adj" fmla="val 9448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err="1" smtClean="0">
                <a:solidFill>
                  <a:schemeClr val="tx2"/>
                </a:solidFill>
              </a:rPr>
              <a:t>Веб-интерфейс</a:t>
            </a:r>
            <a:r>
              <a:rPr lang="ru-RU" sz="1000" dirty="0" smtClean="0">
                <a:solidFill>
                  <a:schemeClr val="tx2"/>
                </a:solidFill>
              </a:rPr>
              <a:t> для  сервисных и </a:t>
            </a:r>
            <a:r>
              <a:rPr lang="ru-RU" sz="1000" dirty="0" err="1" smtClean="0">
                <a:solidFill>
                  <a:schemeClr val="tx2"/>
                </a:solidFill>
              </a:rPr>
              <a:t>диагности-ческих</a:t>
            </a:r>
            <a:r>
              <a:rPr lang="ru-RU" sz="1000" dirty="0" smtClean="0">
                <a:solidFill>
                  <a:schemeClr val="tx2"/>
                </a:solidFill>
              </a:rPr>
              <a:t> функций, а также для контроля состояния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28" name="Abgerundetes Rechteck 27"/>
          <p:cNvSpPr/>
          <p:nvPr/>
        </p:nvSpPr>
        <p:spPr>
          <a:xfrm>
            <a:off x="3388957" y="4528108"/>
            <a:ext cx="1800000" cy="1484985"/>
          </a:xfrm>
          <a:prstGeom prst="roundRect">
            <a:avLst>
              <a:gd name="adj" fmla="val 6776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2"/>
                </a:solidFill>
              </a:rPr>
              <a:t>Порт </a:t>
            </a:r>
            <a:r>
              <a:rPr lang="de-DE" sz="1000" b="1" dirty="0" smtClean="0">
                <a:solidFill>
                  <a:schemeClr val="tx2"/>
                </a:solidFill>
              </a:rPr>
              <a:t>X2</a:t>
            </a:r>
          </a:p>
          <a:p>
            <a:r>
              <a:rPr lang="ru-RU" sz="1000" b="1" dirty="0" smtClean="0">
                <a:solidFill>
                  <a:schemeClr val="tx2"/>
                </a:solidFill>
              </a:rPr>
              <a:t>Всегда «на борту» </a:t>
            </a:r>
            <a:r>
              <a:rPr lang="de-DE" sz="1000" b="1" dirty="0" smtClean="0">
                <a:solidFill>
                  <a:schemeClr val="tx2"/>
                </a:solidFill>
              </a:rPr>
              <a:t>:</a:t>
            </a:r>
            <a:endParaRPr lang="de-DE" sz="1000" b="1" dirty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>
                <a:solidFill>
                  <a:schemeClr val="tx2"/>
                </a:solidFill>
              </a:rPr>
              <a:t>ASCII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>
                <a:solidFill>
                  <a:schemeClr val="tx2"/>
                </a:solidFill>
              </a:rPr>
              <a:t>STX/ETX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>
                <a:solidFill>
                  <a:schemeClr val="tx2"/>
                </a:solidFill>
              </a:rPr>
              <a:t>USS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>
                <a:solidFill>
                  <a:schemeClr val="tx2"/>
                </a:solidFill>
              </a:rPr>
              <a:t>3964(R</a:t>
            </a:r>
            <a:r>
              <a:rPr lang="de-DE" sz="1000" dirty="0" smtClean="0">
                <a:solidFill>
                  <a:schemeClr val="tx2"/>
                </a:solidFill>
              </a:rPr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 smtClean="0">
                <a:solidFill>
                  <a:schemeClr val="tx2"/>
                </a:solidFill>
              </a:rPr>
              <a:t>MPI</a:t>
            </a:r>
            <a:endParaRPr lang="de-DE" sz="1000" dirty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>
                <a:solidFill>
                  <a:schemeClr val="tx2"/>
                </a:solidFill>
              </a:rPr>
              <a:t>MODBUS </a:t>
            </a:r>
            <a:r>
              <a:rPr lang="de-DE" sz="1000" dirty="0" smtClean="0">
                <a:solidFill>
                  <a:schemeClr val="tx2"/>
                </a:solidFill>
              </a:rPr>
              <a:t>RTU </a:t>
            </a:r>
            <a:r>
              <a:rPr lang="de-DE" sz="1000" dirty="0" err="1" smtClean="0">
                <a:solidFill>
                  <a:schemeClr val="tx2"/>
                </a:solidFill>
              </a:rPr>
              <a:t>master</a:t>
            </a:r>
            <a:r>
              <a:rPr lang="de-DE" sz="1000" dirty="0" smtClean="0">
                <a:solidFill>
                  <a:schemeClr val="tx2"/>
                </a:solidFill>
              </a:rPr>
              <a:t>/</a:t>
            </a:r>
            <a:r>
              <a:rPr lang="de-DE" sz="1000" dirty="0" err="1" smtClean="0">
                <a:solidFill>
                  <a:schemeClr val="tx2"/>
                </a:solidFill>
              </a:rPr>
              <a:t>slave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29" name="Abgerundetes Rechteck 28"/>
          <p:cNvSpPr/>
          <p:nvPr/>
        </p:nvSpPr>
        <p:spPr>
          <a:xfrm>
            <a:off x="5679980" y="4889621"/>
            <a:ext cx="2336027" cy="1101638"/>
          </a:xfrm>
          <a:prstGeom prst="roundRect">
            <a:avLst>
              <a:gd name="adj" fmla="val 6776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2"/>
                </a:solidFill>
              </a:rPr>
              <a:t>Порт </a:t>
            </a:r>
            <a:r>
              <a:rPr lang="de-DE" sz="1000" b="1" dirty="0" smtClean="0">
                <a:solidFill>
                  <a:schemeClr val="tx2"/>
                </a:solidFill>
              </a:rPr>
              <a:t>X3</a:t>
            </a:r>
            <a:endParaRPr lang="de-DE" sz="1000" b="1" dirty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 smtClean="0">
                <a:solidFill>
                  <a:schemeClr val="tx2"/>
                </a:solidFill>
              </a:rPr>
              <a:t>MPI (</a:t>
            </a:r>
            <a:r>
              <a:rPr lang="ru-RU" sz="1000" dirty="0" smtClean="0">
                <a:solidFill>
                  <a:schemeClr val="tx2"/>
                </a:solidFill>
              </a:rPr>
              <a:t>по умолчанию</a:t>
            </a:r>
            <a:r>
              <a:rPr lang="de-DE" sz="1000" dirty="0" smtClean="0">
                <a:solidFill>
                  <a:schemeClr val="tx2"/>
                </a:solidFill>
              </a:rPr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 smtClean="0">
                <a:solidFill>
                  <a:schemeClr val="tx2"/>
                </a:solidFill>
              </a:rPr>
              <a:t>PROFIBUS SLAVE (</a:t>
            </a:r>
            <a:r>
              <a:rPr lang="ru-RU" sz="1000" dirty="0" smtClean="0">
                <a:solidFill>
                  <a:schemeClr val="tx2"/>
                </a:solidFill>
              </a:rPr>
              <a:t>опция</a:t>
            </a:r>
            <a:r>
              <a:rPr lang="de-DE" sz="1000" dirty="0" smtClean="0">
                <a:solidFill>
                  <a:schemeClr val="tx2"/>
                </a:solidFill>
              </a:rPr>
              <a:t>)</a:t>
            </a:r>
            <a:endParaRPr lang="de-DE" sz="1000" dirty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e-DE" sz="1000" dirty="0" smtClean="0">
                <a:solidFill>
                  <a:schemeClr val="tx2"/>
                </a:solidFill>
              </a:rPr>
              <a:t>PROFIBUS MASTER (</a:t>
            </a:r>
            <a:r>
              <a:rPr lang="ru-RU" sz="1000" dirty="0" smtClean="0">
                <a:solidFill>
                  <a:schemeClr val="tx2"/>
                </a:solidFill>
              </a:rPr>
              <a:t>опция</a:t>
            </a:r>
            <a:r>
              <a:rPr lang="de-DE" sz="1000" dirty="0" smtClean="0">
                <a:solidFill>
                  <a:schemeClr val="tx2"/>
                </a:solidFill>
              </a:rPr>
              <a:t>)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6958584" y="2348286"/>
            <a:ext cx="1968520" cy="540000"/>
          </a:xfrm>
          <a:prstGeom prst="roundRect">
            <a:avLst>
              <a:gd name="adj" fmla="val 8527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2"/>
                </a:solidFill>
              </a:rPr>
              <a:t>Высокоскоростная системная шина </a:t>
            </a:r>
            <a:r>
              <a:rPr lang="de-DE" sz="1000" dirty="0" smtClean="0">
                <a:solidFill>
                  <a:schemeClr val="tx2"/>
                </a:solidFill>
              </a:rPr>
              <a:t>48 </a:t>
            </a:r>
            <a:r>
              <a:rPr lang="ru-RU" sz="1000" dirty="0" smtClean="0">
                <a:solidFill>
                  <a:schemeClr val="tx2"/>
                </a:solidFill>
              </a:rPr>
              <a:t>Мбит</a:t>
            </a:r>
            <a:r>
              <a:rPr lang="de-DE" sz="1000" dirty="0" smtClean="0">
                <a:solidFill>
                  <a:schemeClr val="tx2"/>
                </a:solidFill>
              </a:rPr>
              <a:t>/</a:t>
            </a:r>
            <a:r>
              <a:rPr lang="ru-RU" sz="1000" dirty="0" smtClean="0">
                <a:solidFill>
                  <a:schemeClr val="tx2"/>
                </a:solidFill>
              </a:rPr>
              <a:t>с</a:t>
            </a:r>
            <a:r>
              <a:rPr lang="de-DE" sz="1000" dirty="0" smtClean="0">
                <a:solidFill>
                  <a:schemeClr val="tx2"/>
                </a:solidFill>
              </a:rPr>
              <a:t> </a:t>
            </a:r>
            <a:r>
              <a:rPr lang="ru-RU" sz="1000" dirty="0" smtClean="0">
                <a:solidFill>
                  <a:schemeClr val="tx2"/>
                </a:solidFill>
              </a:rPr>
              <a:t>для подключения до 64 модулей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32" name="Abgerundetes Rechteck 31"/>
          <p:cNvSpPr/>
          <p:nvPr/>
        </p:nvSpPr>
        <p:spPr>
          <a:xfrm>
            <a:off x="335441" y="1175388"/>
            <a:ext cx="1872000" cy="733879"/>
          </a:xfrm>
          <a:prstGeom prst="roundRect">
            <a:avLst>
              <a:gd name="adj" fmla="val 6776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2"/>
                </a:solidFill>
              </a:rPr>
              <a:t>Порт </a:t>
            </a:r>
            <a:r>
              <a:rPr lang="de-DE" sz="1000" b="1" dirty="0" smtClean="0">
                <a:solidFill>
                  <a:schemeClr val="tx2"/>
                </a:solidFill>
              </a:rPr>
              <a:t>X1</a:t>
            </a:r>
          </a:p>
          <a:p>
            <a:r>
              <a:rPr lang="ru-RU" sz="1000" b="1" dirty="0" smtClean="0">
                <a:solidFill>
                  <a:schemeClr val="tx2"/>
                </a:solidFill>
              </a:rPr>
              <a:t>Всегда «на борту»</a:t>
            </a:r>
            <a:endParaRPr lang="de-DE" sz="1000" b="1" dirty="0" smtClean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000" dirty="0" smtClean="0">
                <a:solidFill>
                  <a:schemeClr val="tx2"/>
                </a:solidFill>
              </a:rPr>
              <a:t>Интерфейс </a:t>
            </a:r>
            <a:r>
              <a:rPr lang="de-DE" sz="1000" dirty="0" smtClean="0">
                <a:solidFill>
                  <a:schemeClr val="tx2"/>
                </a:solidFill>
              </a:rPr>
              <a:t>Ethernet PG/OP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33" name="Abgerundetes Rechteck 32"/>
          <p:cNvSpPr/>
          <p:nvPr/>
        </p:nvSpPr>
        <p:spPr>
          <a:xfrm>
            <a:off x="6227104" y="1175387"/>
            <a:ext cx="1800000" cy="540000"/>
          </a:xfrm>
          <a:prstGeom prst="roundRect">
            <a:avLst>
              <a:gd name="adj" fmla="val 8527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2"/>
                </a:solidFill>
              </a:rPr>
              <a:t>Сменный модуль питания</a:t>
            </a:r>
            <a:r>
              <a:rPr lang="de-DE" sz="1000" dirty="0" smtClean="0">
                <a:solidFill>
                  <a:schemeClr val="tx2"/>
                </a:solidFill>
              </a:rPr>
              <a:t> (10A)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335441" y="3542588"/>
            <a:ext cx="1872000" cy="535297"/>
          </a:xfrm>
          <a:prstGeom prst="roundRect">
            <a:avLst>
              <a:gd name="adj" fmla="val 9448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r>
              <a:rPr lang="ru-RU" sz="1000" dirty="0" smtClean="0">
                <a:solidFill>
                  <a:schemeClr val="tx2"/>
                </a:solidFill>
              </a:rPr>
              <a:t>Программирование с помощью </a:t>
            </a:r>
            <a:r>
              <a:rPr lang="de-DE" sz="1000" dirty="0" smtClean="0">
                <a:solidFill>
                  <a:schemeClr val="tx2"/>
                </a:solidFill>
              </a:rPr>
              <a:t>SIMATIC</a:t>
            </a:r>
            <a:r>
              <a:rPr lang="ru-RU" sz="1000" dirty="0" smtClean="0">
                <a:solidFill>
                  <a:schemeClr val="tx2"/>
                </a:solidFill>
              </a:rPr>
              <a:t> </a:t>
            </a:r>
            <a:r>
              <a:rPr lang="de-DE" sz="1000" dirty="0" smtClean="0">
                <a:solidFill>
                  <a:schemeClr val="tx2"/>
                </a:solidFill>
              </a:rPr>
              <a:t>Manager, TIA Portal </a:t>
            </a:r>
            <a:r>
              <a:rPr lang="ru-RU" sz="1000" dirty="0" smtClean="0">
                <a:solidFill>
                  <a:schemeClr val="tx2"/>
                </a:solidFill>
              </a:rPr>
              <a:t>и </a:t>
            </a:r>
            <a:r>
              <a:rPr lang="de-DE" sz="1000" dirty="0" smtClean="0">
                <a:solidFill>
                  <a:schemeClr val="tx2"/>
                </a:solidFill>
              </a:rPr>
              <a:t>SPEED7 Studio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38" name="Abgerundetes Rechteck 37"/>
          <p:cNvSpPr/>
          <p:nvPr/>
        </p:nvSpPr>
        <p:spPr>
          <a:xfrm>
            <a:off x="335441" y="5277912"/>
            <a:ext cx="1872000" cy="540000"/>
          </a:xfrm>
          <a:prstGeom prst="roundRect">
            <a:avLst>
              <a:gd name="adj" fmla="val 9448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2"/>
                </a:solidFill>
              </a:rPr>
              <a:t>Расширяемая рабочая память</a:t>
            </a:r>
            <a:endParaRPr lang="en-GB" sz="1000" dirty="0">
              <a:solidFill>
                <a:schemeClr val="tx2"/>
              </a:solidFill>
            </a:endParaRPr>
          </a:p>
        </p:txBody>
      </p:sp>
      <p:cxnSp>
        <p:nvCxnSpPr>
          <p:cNvPr id="44" name="Gewinkelte Verbindung 43"/>
          <p:cNvCxnSpPr>
            <a:stCxn id="31" idx="1"/>
            <a:endCxn id="9" idx="0"/>
          </p:cNvCxnSpPr>
          <p:nvPr/>
        </p:nvCxnSpPr>
        <p:spPr>
          <a:xfrm rot="10800000" flipV="1">
            <a:off x="6762188" y="2618286"/>
            <a:ext cx="196396" cy="377386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2872220" y="2645040"/>
            <a:ext cx="237744" cy="30723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6" name="Gewinkelte Verbindung 45"/>
          <p:cNvCxnSpPr>
            <a:stCxn id="32" idx="3"/>
            <a:endCxn id="45" idx="0"/>
          </p:cNvCxnSpPr>
          <p:nvPr/>
        </p:nvCxnSpPr>
        <p:spPr>
          <a:xfrm>
            <a:off x="2207441" y="1542328"/>
            <a:ext cx="783651" cy="1102712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hteck 52"/>
          <p:cNvSpPr/>
          <p:nvPr/>
        </p:nvSpPr>
        <p:spPr>
          <a:xfrm>
            <a:off x="2538887" y="3366428"/>
            <a:ext cx="237744" cy="1529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Gewinkelte Verbindung 53"/>
          <p:cNvCxnSpPr>
            <a:stCxn id="27" idx="3"/>
            <a:endCxn id="59" idx="2"/>
          </p:cNvCxnSpPr>
          <p:nvPr/>
        </p:nvCxnSpPr>
        <p:spPr>
          <a:xfrm flipV="1">
            <a:off x="2207441" y="3883865"/>
            <a:ext cx="462772" cy="794034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Gewinkelte Verbindung 57"/>
          <p:cNvCxnSpPr>
            <a:stCxn id="38" idx="3"/>
            <a:endCxn id="127" idx="2"/>
          </p:cNvCxnSpPr>
          <p:nvPr/>
        </p:nvCxnSpPr>
        <p:spPr>
          <a:xfrm flipV="1">
            <a:off x="2207441" y="3883865"/>
            <a:ext cx="756333" cy="1664047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hteck 60"/>
          <p:cNvSpPr/>
          <p:nvPr/>
        </p:nvSpPr>
        <p:spPr>
          <a:xfrm>
            <a:off x="3099293" y="2681247"/>
            <a:ext cx="205882" cy="4683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hteck 63"/>
          <p:cNvSpPr/>
          <p:nvPr/>
        </p:nvSpPr>
        <p:spPr>
          <a:xfrm>
            <a:off x="3284817" y="2681247"/>
            <a:ext cx="205882" cy="4683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5" name="Gewinkelte Verbindung 64"/>
          <p:cNvCxnSpPr>
            <a:stCxn id="29" idx="0"/>
            <a:endCxn id="64" idx="2"/>
          </p:cNvCxnSpPr>
          <p:nvPr/>
        </p:nvCxnSpPr>
        <p:spPr>
          <a:xfrm rot="16200000" flipV="1">
            <a:off x="4247866" y="2289493"/>
            <a:ext cx="1740020" cy="3460236"/>
          </a:xfrm>
          <a:prstGeom prst="bentConnector3">
            <a:avLst>
              <a:gd name="adj1" fmla="val 31502"/>
            </a:avLst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Gewinkelte Verbindung 71"/>
          <p:cNvCxnSpPr>
            <a:stCxn id="28" idx="1"/>
            <a:endCxn id="61" idx="2"/>
          </p:cNvCxnSpPr>
          <p:nvPr/>
        </p:nvCxnSpPr>
        <p:spPr>
          <a:xfrm rot="10800000">
            <a:off x="3202235" y="3149601"/>
            <a:ext cx="186723" cy="2121000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3814964" y="2782466"/>
            <a:ext cx="205882" cy="62197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9" name="Gewinkelte Verbindung 78"/>
          <p:cNvCxnSpPr>
            <a:stCxn id="26" idx="1"/>
            <a:endCxn id="78" idx="0"/>
          </p:cNvCxnSpPr>
          <p:nvPr/>
        </p:nvCxnSpPr>
        <p:spPr>
          <a:xfrm rot="10800000" flipV="1">
            <a:off x="3917908" y="1463882"/>
            <a:ext cx="248571" cy="1318583"/>
          </a:xfrm>
          <a:prstGeom prst="bentConnector2">
            <a:avLst/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hteck 84"/>
          <p:cNvSpPr/>
          <p:nvPr/>
        </p:nvSpPr>
        <p:spPr>
          <a:xfrm>
            <a:off x="4208759" y="2530376"/>
            <a:ext cx="205882" cy="25209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6" name="Gewinkelte Verbindung 85"/>
          <p:cNvCxnSpPr>
            <a:stCxn id="33" idx="2"/>
            <a:endCxn id="85" idx="0"/>
          </p:cNvCxnSpPr>
          <p:nvPr/>
        </p:nvCxnSpPr>
        <p:spPr>
          <a:xfrm rot="5400000">
            <a:off x="5311909" y="715180"/>
            <a:ext cx="814988" cy="2815404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Gewinkelte Verbindung 106"/>
          <p:cNvCxnSpPr>
            <a:stCxn id="35" idx="3"/>
            <a:endCxn id="114" idx="1"/>
          </p:cNvCxnSpPr>
          <p:nvPr/>
        </p:nvCxnSpPr>
        <p:spPr>
          <a:xfrm flipV="1">
            <a:off x="2207441" y="3500672"/>
            <a:ext cx="331444" cy="309565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hteck 113"/>
          <p:cNvSpPr/>
          <p:nvPr/>
        </p:nvSpPr>
        <p:spPr>
          <a:xfrm>
            <a:off x="2538885" y="3424221"/>
            <a:ext cx="237744" cy="1529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hteck 126"/>
          <p:cNvSpPr/>
          <p:nvPr/>
        </p:nvSpPr>
        <p:spPr>
          <a:xfrm>
            <a:off x="2844902" y="3730963"/>
            <a:ext cx="237744" cy="1529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Abgerundetes Rechteck 156"/>
          <p:cNvSpPr/>
          <p:nvPr/>
        </p:nvSpPr>
        <p:spPr>
          <a:xfrm>
            <a:off x="335441" y="2212100"/>
            <a:ext cx="1872000" cy="1027655"/>
          </a:xfrm>
          <a:prstGeom prst="roundRect">
            <a:avLst>
              <a:gd name="adj" fmla="val 6776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2"/>
                </a:solidFill>
              </a:rPr>
              <a:t>Порт </a:t>
            </a:r>
            <a:r>
              <a:rPr lang="de-DE" sz="1000" b="1" dirty="0" smtClean="0">
                <a:solidFill>
                  <a:schemeClr val="tx2"/>
                </a:solidFill>
              </a:rPr>
              <a:t>X4</a:t>
            </a:r>
            <a:endParaRPr lang="de-DE" sz="1000" b="1" dirty="0">
              <a:solidFill>
                <a:schemeClr val="tx2"/>
              </a:solidFill>
            </a:endParaRPr>
          </a:p>
          <a:p>
            <a:r>
              <a:rPr lang="ru-RU" sz="1000" dirty="0" smtClean="0">
                <a:solidFill>
                  <a:schemeClr val="tx2"/>
                </a:solidFill>
              </a:rPr>
              <a:t>Контроллер </a:t>
            </a:r>
            <a:r>
              <a:rPr lang="de-DE" sz="1000" dirty="0" smtClean="0">
                <a:solidFill>
                  <a:schemeClr val="tx2"/>
                </a:solidFill>
              </a:rPr>
              <a:t>PROFINET (</a:t>
            </a:r>
            <a:r>
              <a:rPr lang="ru-RU" sz="1000" dirty="0" smtClean="0">
                <a:solidFill>
                  <a:schemeClr val="tx2"/>
                </a:solidFill>
              </a:rPr>
              <a:t>всегда «на борту» только в </a:t>
            </a:r>
            <a:r>
              <a:rPr lang="de-DE" sz="1000" dirty="0" smtClean="0">
                <a:solidFill>
                  <a:schemeClr val="tx2"/>
                </a:solidFill>
              </a:rPr>
              <a:t>CPU 015) </a:t>
            </a:r>
            <a:r>
              <a:rPr lang="ru-RU" sz="1000" dirty="0" smtClean="0">
                <a:solidFill>
                  <a:schemeClr val="tx2"/>
                </a:solidFill>
              </a:rPr>
              <a:t>с поддержкой до </a:t>
            </a:r>
            <a:r>
              <a:rPr lang="de-DE" sz="1000" dirty="0" smtClean="0">
                <a:solidFill>
                  <a:schemeClr val="tx2"/>
                </a:solidFill>
              </a:rPr>
              <a:t>128 </a:t>
            </a:r>
            <a:r>
              <a:rPr lang="ru-RU" sz="1000" dirty="0" smtClean="0">
                <a:solidFill>
                  <a:schemeClr val="tx2"/>
                </a:solidFill>
              </a:rPr>
              <a:t>периферийных устройств</a:t>
            </a:r>
            <a:endParaRPr lang="en-GB" sz="1000" dirty="0">
              <a:solidFill>
                <a:schemeClr val="tx2"/>
              </a:solidFill>
            </a:endParaRPr>
          </a:p>
        </p:txBody>
      </p:sp>
      <p:sp>
        <p:nvSpPr>
          <p:cNvPr id="164" name="Rechteck 163"/>
          <p:cNvSpPr/>
          <p:nvPr/>
        </p:nvSpPr>
        <p:spPr>
          <a:xfrm>
            <a:off x="2598377" y="2656420"/>
            <a:ext cx="237744" cy="30723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6" name="Gewinkelte Verbindung 165"/>
          <p:cNvCxnSpPr>
            <a:stCxn id="157" idx="3"/>
            <a:endCxn id="164" idx="1"/>
          </p:cNvCxnSpPr>
          <p:nvPr/>
        </p:nvCxnSpPr>
        <p:spPr>
          <a:xfrm>
            <a:off x="2207441" y="2725928"/>
            <a:ext cx="390936" cy="84111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prstDash val="sysDash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hteck 58"/>
          <p:cNvSpPr/>
          <p:nvPr/>
        </p:nvSpPr>
        <p:spPr>
          <a:xfrm>
            <a:off x="2551341" y="3730963"/>
            <a:ext cx="237744" cy="1529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37795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5" grpId="0" animBg="1"/>
      <p:bldP spid="38" grpId="0" animBg="1"/>
      <p:bldP spid="15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Технические данные</a:t>
            </a:r>
            <a:endParaRPr lang="en-GB" dirty="0"/>
          </a:p>
        </p:txBody>
      </p:sp>
      <p:graphicFrame>
        <p:nvGraphicFramePr>
          <p:cNvPr id="6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97200496"/>
              </p:ext>
            </p:extLst>
          </p:nvPr>
        </p:nvGraphicFramePr>
        <p:xfrm>
          <a:off x="376241" y="994106"/>
          <a:ext cx="5783159" cy="461149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52758"/>
                <a:gridCol w="1557852"/>
                <a:gridCol w="1572549"/>
              </a:tblGrid>
              <a:tr h="349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CPU</a:t>
                      </a:r>
                      <a:endParaRPr lang="en-GB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014</a:t>
                      </a:r>
                      <a:endParaRPr lang="en-GB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015</a:t>
                      </a:r>
                      <a:endParaRPr lang="en-GB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2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Процессор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PLC7100Dev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PLC7100Dev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Минимальный объем рабочей памяти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64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256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Максимальный объем рабочей памяти</a:t>
                      </a:r>
                      <a:endParaRPr lang="en-GB" sz="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PROFIBUS</a:t>
                      </a:r>
                      <a:r>
                        <a:rPr lang="de-DE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MASTER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опция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опция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PROFIBUS</a:t>
                      </a:r>
                      <a:r>
                        <a:rPr lang="de-DE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SLAVE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опция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опция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MPI,</a:t>
                      </a:r>
                      <a:r>
                        <a:rPr lang="de-DE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USS, ASCII, ETX/STX, 3964(R), MODBUS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 dirty="0" smtClean="0">
                          <a:solidFill>
                            <a:schemeClr val="tx2"/>
                          </a:solidFill>
                          <a:effectLst/>
                          <a:latin typeface="Wingdings"/>
                          <a:ea typeface="Times New Roman"/>
                          <a:cs typeface="Times New Roman"/>
                        </a:rPr>
                        <a:t>ü</a:t>
                      </a:r>
                      <a:endParaRPr lang="en-GB" sz="800" b="1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 dirty="0" smtClean="0">
                          <a:solidFill>
                            <a:schemeClr val="tx2"/>
                          </a:solidFill>
                          <a:effectLst/>
                          <a:latin typeface="Wingdings"/>
                          <a:ea typeface="Times New Roman"/>
                          <a:cs typeface="Times New Roman"/>
                        </a:rPr>
                        <a:t>ü</a:t>
                      </a:r>
                      <a:endParaRPr lang="en-GB" sz="800" b="1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PROFINET</a:t>
                      </a:r>
                      <a:r>
                        <a:rPr lang="de-DE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CONTROLLER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0980" algn="l"/>
                          <a:tab pos="291465" algn="ctr"/>
                        </a:tabLst>
                      </a:pPr>
                      <a:r>
                        <a:rPr lang="de-DE" sz="800" b="1" dirty="0" smtClean="0">
                          <a:solidFill>
                            <a:schemeClr val="tx2"/>
                          </a:solidFill>
                          <a:effectLst/>
                          <a:latin typeface="Wingdings"/>
                          <a:ea typeface="Times New Roman"/>
                          <a:cs typeface="Times New Roman"/>
                        </a:rPr>
                        <a:t>ü</a:t>
                      </a:r>
                      <a:endParaRPr lang="en-GB" sz="800" b="1" dirty="0">
                        <a:solidFill>
                          <a:schemeClr val="tx2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 соединений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(Netpro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TCON)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Максимальное количество модулей расширения</a:t>
                      </a:r>
                      <a:r>
                        <a:rPr lang="de-DE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64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64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Конфигурируется</a:t>
                      </a:r>
                      <a:r>
                        <a:rPr lang="ru-RU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как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315PN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315PN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Адресное пространство ввода-вывода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Максимальный размер</a:t>
                      </a:r>
                      <a:r>
                        <a:rPr lang="ru-RU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образа процесса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 блоков мониторинга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 флагов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 счетчиков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S7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512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512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 таймеров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S7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512</a:t>
                      </a:r>
                      <a:endParaRPr lang="en-GB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512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диапазон номеров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FCs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диапазон номеров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FBs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диапазон номеров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DBs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Максимальное</a:t>
                      </a:r>
                      <a:r>
                        <a:rPr lang="ru-RU" sz="800" baseline="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количество используемых в программе блоков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24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24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Макс. размер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DBs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, FCs, FBs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64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64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Объем локальных данных на приоритетный класс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кбайт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bg1"/>
                    </a:solidFill>
                  </a:tcPr>
                </a:tc>
              </a:tr>
              <a:tr h="179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Глубина вложения  блоков 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 + OB</a:t>
                      </a: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обработки ошибок</a:t>
                      </a: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+ 4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 </a:t>
                      </a:r>
                      <a:r>
                        <a:rPr lang="de-DE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+ 4</a:t>
                      </a:r>
                      <a:endParaRPr lang="en-GB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8984" marR="98984" marT="0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33</a:t>
            </a:fld>
            <a:endParaRPr lang="de-DE"/>
          </a:p>
        </p:txBody>
      </p:sp>
      <p:pic>
        <p:nvPicPr>
          <p:cNvPr id="4098" name="Picture 2" descr="V:\VT-PW_Werbung\15_Bilddatenbank\01_VIPA\SLIO\SLIO_Allgemein\VIPA_SLIO_Titel_CPU_015PN_Profinet_Stecker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371539" y="3496667"/>
            <a:ext cx="2318530" cy="2234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4727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Возможные опции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6309" y="972923"/>
            <a:ext cx="8310493" cy="4697014"/>
          </a:xfrm>
        </p:spPr>
        <p:txBody>
          <a:bodyPr>
            <a:noAutofit/>
          </a:bodyPr>
          <a:lstStyle/>
          <a:p>
            <a:r>
              <a:rPr lang="ru-RU" dirty="0" smtClean="0"/>
              <a:t>Имеется возможность выбора из 24 различных вариантов исполнения</a:t>
            </a:r>
            <a:r>
              <a:rPr lang="de-DE" dirty="0" smtClean="0"/>
              <a:t>:</a:t>
            </a:r>
          </a:p>
          <a:p>
            <a:pPr lvl="1"/>
            <a:r>
              <a:rPr lang="de-DE" dirty="0" smtClean="0"/>
              <a:t>2 </a:t>
            </a:r>
            <a:r>
              <a:rPr lang="ru-RU" dirty="0" smtClean="0"/>
              <a:t>аппаратные платформы</a:t>
            </a:r>
            <a:endParaRPr lang="de-DE" dirty="0" smtClean="0"/>
          </a:p>
          <a:p>
            <a:pPr lvl="1"/>
            <a:r>
              <a:rPr lang="de-DE" dirty="0"/>
              <a:t>4 </a:t>
            </a:r>
            <a:r>
              <a:rPr lang="ru-RU" dirty="0" smtClean="0"/>
              <a:t>варианта по объему памяти</a:t>
            </a:r>
            <a:endParaRPr lang="de-DE" dirty="0"/>
          </a:p>
          <a:p>
            <a:pPr lvl="1"/>
            <a:r>
              <a:rPr lang="de-DE" dirty="0" smtClean="0"/>
              <a:t>3 </a:t>
            </a:r>
            <a:r>
              <a:rPr lang="ru-RU" dirty="0" smtClean="0"/>
              <a:t>варианта по сетевым интерфейсам</a:t>
            </a:r>
            <a:endParaRPr lang="de-DE" dirty="0" smtClean="0"/>
          </a:p>
          <a:p>
            <a:pPr lvl="3"/>
            <a:r>
              <a:rPr lang="de-DE" dirty="0" smtClean="0"/>
              <a:t>= 24 </a:t>
            </a:r>
            <a:r>
              <a:rPr lang="ru-RU" dirty="0" smtClean="0"/>
              <a:t>различные версии</a:t>
            </a:r>
            <a:endParaRPr lang="de-DE" dirty="0" smtClean="0"/>
          </a:p>
          <a:p>
            <a:endParaRPr lang="de-DE" dirty="0" smtClean="0"/>
          </a:p>
          <a:p>
            <a:r>
              <a:rPr lang="ru-RU" dirty="0" smtClean="0"/>
              <a:t>Память</a:t>
            </a:r>
            <a:r>
              <a:rPr lang="de-DE" dirty="0" smtClean="0"/>
              <a:t>:</a:t>
            </a:r>
          </a:p>
          <a:p>
            <a:pPr lvl="2"/>
            <a:r>
              <a:rPr lang="ru-RU" dirty="0" smtClean="0"/>
              <a:t>Базовый объем памяти</a:t>
            </a:r>
            <a:endParaRPr lang="de-DE" dirty="0" smtClean="0"/>
          </a:p>
          <a:p>
            <a:pPr lvl="2"/>
            <a:r>
              <a:rPr lang="de-DE" dirty="0" smtClean="0"/>
              <a:t>+ 64</a:t>
            </a:r>
            <a:r>
              <a:rPr lang="ru-RU" dirty="0" smtClean="0"/>
              <a:t> кбайт</a:t>
            </a:r>
            <a:endParaRPr lang="de-DE" dirty="0" smtClean="0"/>
          </a:p>
          <a:p>
            <a:pPr lvl="2"/>
            <a:r>
              <a:rPr lang="de-DE" dirty="0" smtClean="0"/>
              <a:t>+ 128</a:t>
            </a:r>
            <a:r>
              <a:rPr lang="ru-RU" dirty="0" smtClean="0"/>
              <a:t> кбайт</a:t>
            </a:r>
            <a:endParaRPr lang="de-DE" dirty="0" smtClean="0"/>
          </a:p>
          <a:p>
            <a:pPr lvl="2"/>
            <a:r>
              <a:rPr lang="de-DE" dirty="0" smtClean="0"/>
              <a:t>+ 256</a:t>
            </a:r>
            <a:r>
              <a:rPr lang="ru-RU" dirty="0" smtClean="0"/>
              <a:t> кбайт</a:t>
            </a:r>
            <a:endParaRPr lang="de-DE" dirty="0" smtClean="0"/>
          </a:p>
          <a:p>
            <a:endParaRPr lang="de-DE" dirty="0" smtClean="0"/>
          </a:p>
          <a:p>
            <a:r>
              <a:rPr lang="ru-RU" dirty="0" smtClean="0"/>
              <a:t>Поддержка промышленных шин:</a:t>
            </a:r>
            <a:endParaRPr lang="de-DE" dirty="0" smtClean="0"/>
          </a:p>
          <a:p>
            <a:pPr lvl="2"/>
            <a:r>
              <a:rPr lang="de-DE" dirty="0" smtClean="0"/>
              <a:t>MPI</a:t>
            </a:r>
            <a:r>
              <a:rPr lang="ru-RU" dirty="0" smtClean="0"/>
              <a:t> (по умолчанию</a:t>
            </a:r>
            <a:r>
              <a:rPr lang="de-DE" dirty="0" smtClean="0"/>
              <a:t>)</a:t>
            </a:r>
          </a:p>
          <a:p>
            <a:pPr lvl="2"/>
            <a:r>
              <a:rPr lang="de-DE" dirty="0" smtClean="0"/>
              <a:t>PROFIBUS </a:t>
            </a:r>
            <a:r>
              <a:rPr lang="de-DE" dirty="0"/>
              <a:t>S</a:t>
            </a:r>
            <a:r>
              <a:rPr lang="de-DE" dirty="0" smtClean="0"/>
              <a:t>LAVE</a:t>
            </a:r>
          </a:p>
          <a:p>
            <a:pPr lvl="2"/>
            <a:r>
              <a:rPr lang="de-DE" dirty="0" smtClean="0"/>
              <a:t>PROFIBUS MASTER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34</a:t>
            </a:fld>
            <a:endParaRPr lang="de-DE"/>
          </a:p>
        </p:txBody>
      </p:sp>
      <p:pic>
        <p:nvPicPr>
          <p:cNvPr id="1026" name="Picture 2" descr="V:\VT-PW_Werbung\15_Bilddatenbank\Icons\VIPA_Icons_gruen_grau_CI\VIPA_Icon_Datenbank_2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5140" y="3429000"/>
            <a:ext cx="665163" cy="579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:\VT-PW_Werbung\15_Bilddatenbank\Icons\VIPA_Icons_gruen_grau_CI\VIPA_Icon_Pfeile_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207" y="5137608"/>
            <a:ext cx="636588" cy="639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V:\VT-PW_Werbung\15_Bilddatenbank\Icons\VIPA_Icons_gruen_grau_CI\VIPA_Icon_01_SLIO_CPU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4457795" y="1765457"/>
            <a:ext cx="532531" cy="4079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619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:\VT-PW_Werbung\15_Bilddatenbank\01_VIPA\SLIO\SLIO_Allgemein\VIPA_SLIO_Titel_CPU_015_Profinet_Profibus_mit_IOs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7927" y="3789271"/>
            <a:ext cx="3064748" cy="1784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это означает на практике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2" name="Textfeld 11"/>
          <p:cNvSpPr txBox="1"/>
          <p:nvPr/>
        </p:nvSpPr>
        <p:spPr>
          <a:xfrm>
            <a:off x="2423525" y="4181154"/>
            <a:ext cx="561079" cy="6583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 algn="ctr"/>
            <a:r>
              <a:rPr lang="en-US" sz="4400" b="1" smtClean="0">
                <a:solidFill>
                  <a:schemeClr val="tx2"/>
                </a:solidFill>
              </a:rPr>
              <a:t>+</a:t>
            </a:r>
            <a:endParaRPr lang="en-US" sz="1000" b="1" smtClean="0">
              <a:solidFill>
                <a:schemeClr val="tx2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291462" y="4181154"/>
            <a:ext cx="561079" cy="6583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 algn="ctr"/>
            <a:r>
              <a:rPr lang="en-US" sz="4400" b="1" smtClean="0">
                <a:solidFill>
                  <a:schemeClr val="tx2"/>
                </a:solidFill>
              </a:rPr>
              <a:t>=</a:t>
            </a:r>
            <a:endParaRPr lang="en-US" sz="1000" b="1" smtClean="0">
              <a:solidFill>
                <a:schemeClr val="tx2"/>
              </a:solidFill>
            </a:endParaRPr>
          </a:p>
        </p:txBody>
      </p:sp>
      <p:grpSp>
        <p:nvGrpSpPr>
          <p:cNvPr id="3" name="Gruppieren 13"/>
          <p:cNvGrpSpPr/>
          <p:nvPr/>
        </p:nvGrpSpPr>
        <p:grpSpPr>
          <a:xfrm>
            <a:off x="2671508" y="1762000"/>
            <a:ext cx="473869" cy="526256"/>
            <a:chOff x="2078213" y="1973604"/>
            <a:chExt cx="473869" cy="526256"/>
          </a:xfrm>
        </p:grpSpPr>
        <p:sp>
          <p:nvSpPr>
            <p:cNvPr id="26" name="Abgerundetes Rechteck 25"/>
            <p:cNvSpPr/>
            <p:nvPr/>
          </p:nvSpPr>
          <p:spPr>
            <a:xfrm>
              <a:off x="2078213" y="1973604"/>
              <a:ext cx="473869" cy="526256"/>
            </a:xfrm>
            <a:prstGeom prst="roundRect">
              <a:avLst>
                <a:gd name="adj" fmla="val 322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2110359" y="2041722"/>
              <a:ext cx="409575" cy="1595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noAutofit/>
            </a:bodyPr>
            <a:lstStyle/>
            <a:p>
              <a:pPr marL="0" indent="0" algn="ctr"/>
              <a:r>
                <a:rPr lang="en-US" sz="1000" b="1" smtClean="0"/>
                <a:t>FSC</a:t>
              </a:r>
              <a:endParaRPr lang="en-US" sz="1400" b="1" smtClean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2110359" y="2201265"/>
              <a:ext cx="409575" cy="1595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noAutofit/>
            </a:bodyPr>
            <a:lstStyle/>
            <a:p>
              <a:pPr marL="0" indent="0" algn="ctr"/>
              <a:r>
                <a:rPr lang="en-US" sz="400" smtClean="0"/>
                <a:t>0110110011…</a:t>
              </a:r>
              <a:endParaRPr lang="en-US" sz="1000" smtClean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2110359" y="2253166"/>
              <a:ext cx="409575" cy="1595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noAutofit/>
            </a:bodyPr>
            <a:lstStyle/>
            <a:p>
              <a:pPr marL="0" indent="0" algn="ctr"/>
              <a:r>
                <a:rPr lang="en-US" sz="400" smtClean="0"/>
                <a:t>1100101001…</a:t>
              </a:r>
              <a:endParaRPr lang="en-US" sz="1000" smtClean="0"/>
            </a:p>
          </p:txBody>
        </p:sp>
        <p:sp>
          <p:nvSpPr>
            <p:cNvPr id="30" name="Textfeld 29"/>
            <p:cNvSpPr txBox="1"/>
            <p:nvPr/>
          </p:nvSpPr>
          <p:spPr>
            <a:xfrm>
              <a:off x="2110359" y="2311579"/>
              <a:ext cx="409575" cy="1595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noAutofit/>
            </a:bodyPr>
            <a:lstStyle/>
            <a:p>
              <a:pPr marL="0" indent="0" algn="ctr"/>
              <a:r>
                <a:rPr lang="en-US" sz="400" smtClean="0"/>
                <a:t>0011010000…</a:t>
              </a:r>
              <a:endParaRPr lang="en-US" sz="1000" smtClean="0"/>
            </a:p>
          </p:txBody>
        </p:sp>
      </p:grpSp>
      <p:sp>
        <p:nvSpPr>
          <p:cNvPr id="32" name="Textfeld 31"/>
          <p:cNvSpPr txBox="1"/>
          <p:nvPr/>
        </p:nvSpPr>
        <p:spPr>
          <a:xfrm>
            <a:off x="3150569" y="1617206"/>
            <a:ext cx="561079" cy="6583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marL="0" indent="0" algn="ctr"/>
            <a:r>
              <a:rPr lang="en-US" b="1" smtClean="0">
                <a:solidFill>
                  <a:schemeClr val="tx2"/>
                </a:solidFill>
                <a:sym typeface="Wingdings" pitchFamily="2" charset="2"/>
              </a:rPr>
              <a:t></a:t>
            </a:r>
            <a:endParaRPr lang="en-US" sz="1000" b="1" smtClean="0">
              <a:solidFill>
                <a:schemeClr val="tx2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2502696" y="1258216"/>
            <a:ext cx="1996352" cy="1185064"/>
          </a:xfrm>
          <a:prstGeom prst="roundRect">
            <a:avLst>
              <a:gd name="adj" fmla="val 8125"/>
            </a:avLst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rapezoid 39"/>
          <p:cNvSpPr/>
          <p:nvPr/>
        </p:nvSpPr>
        <p:spPr>
          <a:xfrm rot="10800000">
            <a:off x="2501636" y="2403351"/>
            <a:ext cx="2002174" cy="1861412"/>
          </a:xfrm>
          <a:prstGeom prst="trapezoid">
            <a:avLst>
              <a:gd name="adj" fmla="val 40084"/>
            </a:avLst>
          </a:prstGeom>
          <a:gradFill>
            <a:gsLst>
              <a:gs pos="100000">
                <a:schemeClr val="tx2">
                  <a:alpha val="99000"/>
                </a:schemeClr>
              </a:gs>
              <a:gs pos="8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feld 46"/>
          <p:cNvSpPr txBox="1"/>
          <p:nvPr/>
        </p:nvSpPr>
        <p:spPr>
          <a:xfrm>
            <a:off x="2531270" y="1316541"/>
            <a:ext cx="845345" cy="15954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noAutofit/>
          </a:bodyPr>
          <a:lstStyle/>
          <a:p>
            <a:pPr marL="0" indent="0" algn="ctr"/>
            <a:r>
              <a:rPr lang="en-US" sz="800" smtClean="0"/>
              <a:t>FeatureSetCode</a:t>
            </a:r>
            <a:endParaRPr lang="en-US" sz="1100" smtClean="0"/>
          </a:p>
        </p:txBody>
      </p:sp>
      <p:sp>
        <p:nvSpPr>
          <p:cNvPr id="48" name="Textfeld 47"/>
          <p:cNvSpPr txBox="1"/>
          <p:nvPr/>
        </p:nvSpPr>
        <p:spPr>
          <a:xfrm>
            <a:off x="3586164" y="1316541"/>
            <a:ext cx="845345" cy="15954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noAutofit/>
          </a:bodyPr>
          <a:lstStyle/>
          <a:p>
            <a:pPr marL="0" indent="0" algn="ctr"/>
            <a:r>
              <a:rPr lang="ru-RU" sz="800" dirty="0" smtClean="0"/>
              <a:t>Карта </a:t>
            </a:r>
            <a:r>
              <a:rPr lang="en-US" sz="800" dirty="0" smtClean="0"/>
              <a:t>VIPA SD</a:t>
            </a:r>
            <a:endParaRPr lang="en-US" sz="1100" dirty="0" smtClean="0"/>
          </a:p>
        </p:txBody>
      </p:sp>
      <p:sp>
        <p:nvSpPr>
          <p:cNvPr id="49" name="Textfeld 48"/>
          <p:cNvSpPr txBox="1"/>
          <p:nvPr/>
        </p:nvSpPr>
        <p:spPr>
          <a:xfrm>
            <a:off x="224023" y="5427880"/>
            <a:ext cx="2307247" cy="41696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>
            <a:defPPr>
              <a:defRPr lang="de-DE"/>
            </a:defPPr>
            <a:lvl1pPr indent="0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1. </a:t>
            </a:r>
            <a:r>
              <a:rPr lang="ru-RU" dirty="0" smtClean="0"/>
              <a:t>Выберите подходящий базовый модуль ЦПУ, ответив на вопрос: требуется ли Вам поддержка </a:t>
            </a:r>
            <a:r>
              <a:rPr lang="en-US" dirty="0" smtClean="0"/>
              <a:t> </a:t>
            </a:r>
            <a:r>
              <a:rPr lang="ru-RU" dirty="0" smtClean="0"/>
              <a:t>сети </a:t>
            </a:r>
            <a:r>
              <a:rPr lang="en-US" dirty="0" smtClean="0"/>
              <a:t>PROFINET?</a:t>
            </a:r>
            <a:endParaRPr lang="en-US" dirty="0"/>
          </a:p>
        </p:txBody>
      </p:sp>
      <p:sp>
        <p:nvSpPr>
          <p:cNvPr id="50" name="Textfeld 49"/>
          <p:cNvSpPr txBox="1"/>
          <p:nvPr/>
        </p:nvSpPr>
        <p:spPr>
          <a:xfrm>
            <a:off x="2526404" y="5427881"/>
            <a:ext cx="2770269" cy="91957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/>
          <a:p>
            <a:pPr marL="0" indent="0"/>
            <a:r>
              <a:rPr lang="en-US" sz="1000" dirty="0" smtClean="0">
                <a:solidFill>
                  <a:schemeClr val="bg1"/>
                </a:solidFill>
              </a:rPr>
              <a:t>2. </a:t>
            </a:r>
            <a:r>
              <a:rPr lang="ru-RU" sz="1000" dirty="0" smtClean="0">
                <a:solidFill>
                  <a:schemeClr val="bg1"/>
                </a:solidFill>
              </a:rPr>
              <a:t>Установите в ЦПУ карту </a:t>
            </a:r>
            <a:r>
              <a:rPr lang="en-US" sz="1000" dirty="0" smtClean="0">
                <a:solidFill>
                  <a:schemeClr val="bg1"/>
                </a:solidFill>
              </a:rPr>
              <a:t>VSC</a:t>
            </a:r>
            <a:r>
              <a:rPr lang="ru-RU" sz="1000" dirty="0" smtClean="0">
                <a:solidFill>
                  <a:schemeClr val="bg1"/>
                </a:solidFill>
              </a:rPr>
              <a:t> с кодами дополнительных функциональных возможностей</a:t>
            </a:r>
            <a:r>
              <a:rPr lang="en-US" sz="1000" dirty="0" smtClean="0">
                <a:solidFill>
                  <a:schemeClr val="bg1"/>
                </a:solidFill>
              </a:rPr>
              <a:t> (</a:t>
            </a:r>
            <a:r>
              <a:rPr lang="ru-RU" sz="1000" dirty="0" smtClean="0">
                <a:solidFill>
                  <a:schemeClr val="bg1"/>
                </a:solidFill>
              </a:rPr>
              <a:t>рабочая память и поддержка промышленных шин) и выполните его полный сброс</a:t>
            </a:r>
            <a:r>
              <a:rPr lang="en-US" sz="1000" dirty="0" smtClean="0">
                <a:solidFill>
                  <a:schemeClr val="bg1"/>
                </a:solidFill>
              </a:rPr>
              <a:t>. 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756336" y="5427881"/>
            <a:ext cx="2770269" cy="74590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/>
          <a:p>
            <a:pPr marL="0" indent="0"/>
            <a:r>
              <a:rPr lang="en-US" sz="1000" dirty="0" smtClean="0">
                <a:solidFill>
                  <a:schemeClr val="bg1"/>
                </a:solidFill>
              </a:rPr>
              <a:t>3. </a:t>
            </a:r>
            <a:r>
              <a:rPr lang="ru-RU" sz="1000" dirty="0" smtClean="0">
                <a:solidFill>
                  <a:schemeClr val="bg1"/>
                </a:solidFill>
              </a:rPr>
              <a:t>Все дополнительные функциональные возможности станут активными после завершения процедуры полного сброса.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860321" y="1249853"/>
            <a:ext cx="2923192" cy="11534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sz="1400" dirty="0" err="1" smtClean="0"/>
              <a:t>VIPASetCard</a:t>
            </a:r>
            <a:r>
              <a:rPr lang="en-US" sz="1400" dirty="0" smtClean="0"/>
              <a:t> (VSC) </a:t>
            </a:r>
            <a:r>
              <a:rPr lang="ru-RU" sz="1400" dirty="0" smtClean="0"/>
              <a:t>представляет собой карту памяти </a:t>
            </a:r>
            <a:r>
              <a:rPr lang="en-US" sz="1400" dirty="0" smtClean="0"/>
              <a:t>VIPA SD (VSD)</a:t>
            </a:r>
            <a:r>
              <a:rPr lang="ru-RU" sz="1400" dirty="0" smtClean="0"/>
              <a:t> с </a:t>
            </a:r>
            <a:r>
              <a:rPr lang="ru-RU" sz="1400" dirty="0" err="1" smtClean="0"/>
              <a:t>содежащимся</a:t>
            </a:r>
            <a:r>
              <a:rPr lang="ru-RU" sz="1400" dirty="0" smtClean="0"/>
              <a:t> на ней кодом </a:t>
            </a:r>
            <a:r>
              <a:rPr lang="en-US" sz="1400" dirty="0" err="1" smtClean="0"/>
              <a:t>FeatureSetCode</a:t>
            </a:r>
            <a:r>
              <a:rPr lang="en-US" sz="1400" dirty="0" smtClean="0"/>
              <a:t> (FSC)</a:t>
            </a:r>
          </a:p>
        </p:txBody>
      </p:sp>
      <p:pic>
        <p:nvPicPr>
          <p:cNvPr id="39" name="Picture 5" descr="V:\VT-PW_Werbung\15_Bilddatenbank\Icons\VIPA_Icons_gruen_grau_CI\VIPA_Icon_SC_Karte_VSC_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6726" y="4356768"/>
            <a:ext cx="554037" cy="701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:\VT-PW_Werbung\15_Bilddatenbank\Icons\VIPA_Icons_gruen_grau_CI\VIPA_Icon_SC_Karte_VSC_3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817" y="1573899"/>
            <a:ext cx="554038" cy="701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V:\VT-PW_Werbung\15_Bilddatenbank\01_VIPA\SLIO\SLIO_Allgemein\VIPA_SLIO_Titel_CPU_015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64" y="3718373"/>
            <a:ext cx="3293251" cy="1917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0936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32" grpId="0"/>
      <p:bldP spid="15" grpId="0" animBg="1"/>
      <p:bldP spid="40" grpId="0" animBg="1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Проектирование и конфигурирование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6309" y="1351937"/>
            <a:ext cx="4616315" cy="4318000"/>
          </a:xfrm>
        </p:spPr>
        <p:txBody>
          <a:bodyPr/>
          <a:lstStyle/>
          <a:p>
            <a:r>
              <a:rPr lang="de-DE" dirty="0" smtClean="0"/>
              <a:t>VIPA SPEED7 Studio</a:t>
            </a:r>
          </a:p>
          <a:p>
            <a:pPr lvl="1"/>
            <a:r>
              <a:rPr lang="ru-RU" dirty="0" smtClean="0"/>
              <a:t>Проектирование как </a:t>
            </a:r>
            <a:r>
              <a:rPr lang="de-DE" dirty="0" smtClean="0"/>
              <a:t>CPU014 </a:t>
            </a:r>
            <a:r>
              <a:rPr lang="ru-RU" dirty="0" smtClean="0"/>
              <a:t>и </a:t>
            </a:r>
            <a:r>
              <a:rPr lang="de-DE" dirty="0" smtClean="0"/>
              <a:t>CPU015</a:t>
            </a:r>
          </a:p>
          <a:p>
            <a:endParaRPr lang="de-DE" dirty="0" smtClean="0"/>
          </a:p>
          <a:p>
            <a:r>
              <a:rPr lang="de-DE" dirty="0" smtClean="0"/>
              <a:t>SIEMENS SIMATIC Manager (</a:t>
            </a:r>
            <a:r>
              <a:rPr lang="ru-RU" dirty="0" smtClean="0"/>
              <a:t>с </a:t>
            </a:r>
            <a:r>
              <a:rPr lang="de-DE" dirty="0" smtClean="0"/>
              <a:t>V5.4) </a:t>
            </a:r>
            <a:r>
              <a:rPr lang="ru-RU" dirty="0" smtClean="0"/>
              <a:t>и </a:t>
            </a:r>
            <a:r>
              <a:rPr lang="de-DE" dirty="0" smtClean="0"/>
              <a:t>TIA V11</a:t>
            </a:r>
          </a:p>
          <a:p>
            <a:pPr lvl="1"/>
            <a:r>
              <a:rPr lang="ru-RU" dirty="0" smtClean="0"/>
              <a:t>Проектирование как </a:t>
            </a:r>
            <a:r>
              <a:rPr lang="en-GB" b="1" dirty="0" smtClean="0">
                <a:solidFill>
                  <a:schemeClr val="tx2"/>
                </a:solidFill>
              </a:rPr>
              <a:t>315-2 PN/DP</a:t>
            </a:r>
            <a:r>
              <a:rPr lang="en-GB" dirty="0" smtClean="0"/>
              <a:t> (</a:t>
            </a:r>
            <a:r>
              <a:rPr lang="de-DE" dirty="0" smtClean="0"/>
              <a:t>315-2EH14)</a:t>
            </a:r>
          </a:p>
          <a:p>
            <a:pPr lvl="2"/>
            <a:r>
              <a:rPr lang="ru-RU" dirty="0" smtClean="0"/>
              <a:t>С помощью виртуального устройства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PROFINET</a:t>
            </a:r>
            <a:r>
              <a:rPr lang="ru-RU" dirty="0" smtClean="0"/>
              <a:t>, имеющего до 64 модулей расширения</a:t>
            </a:r>
            <a:endParaRPr lang="en-GB" dirty="0"/>
          </a:p>
          <a:p>
            <a:pPr marL="180975" lvl="1" indent="-180975"/>
            <a:endParaRPr lang="de-DE" b="1" dirty="0" smtClean="0"/>
          </a:p>
          <a:p>
            <a:pPr marL="180975" lvl="1" indent="-180975"/>
            <a:r>
              <a:rPr lang="de-DE" b="1" dirty="0" smtClean="0"/>
              <a:t>SIEMENS TIA V12 </a:t>
            </a:r>
            <a:r>
              <a:rPr lang="ru-RU" b="1" dirty="0" smtClean="0"/>
              <a:t>пока не поддерживается</a:t>
            </a:r>
            <a:endParaRPr lang="de-DE" b="1" dirty="0" smtClean="0"/>
          </a:p>
          <a:p>
            <a:pPr marL="450850" lvl="3"/>
            <a:r>
              <a:rPr lang="ru-RU" i="1" dirty="0" smtClean="0"/>
              <a:t>Тесты будут выполнены в ближайшее время</a:t>
            </a:r>
            <a:endParaRPr lang="de-DE" i="1" dirty="0" smtClean="0"/>
          </a:p>
          <a:p>
            <a:pPr marL="180975" lvl="1" indent="-180975"/>
            <a:endParaRPr lang="en-GB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36</a:t>
            </a:fld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4812166" y="2378312"/>
            <a:ext cx="4083050" cy="2684463"/>
            <a:chOff x="3818433" y="3628467"/>
            <a:chExt cx="4083050" cy="2684463"/>
          </a:xfrm>
        </p:grpSpPr>
        <p:pic>
          <p:nvPicPr>
            <p:cNvPr id="2050" name="Grafik 1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8433" y="3628467"/>
              <a:ext cx="4083050" cy="2684463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hteck 5"/>
            <p:cNvSpPr/>
            <p:nvPr/>
          </p:nvSpPr>
          <p:spPr>
            <a:xfrm>
              <a:off x="4341030" y="3924300"/>
              <a:ext cx="819150" cy="9048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600" b="1" i="1" dirty="0" smtClean="0">
                  <a:solidFill>
                    <a:schemeClr val="tx1">
                      <a:lumMod val="50000"/>
                    </a:schemeClr>
                  </a:solidFill>
                </a:rPr>
                <a:t>CPU 315-2PN/DP</a:t>
              </a:r>
              <a:endParaRPr lang="en-GB" sz="600" b="1" i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4812166" y="5062776"/>
            <a:ext cx="4083049" cy="248060"/>
          </a:xfrm>
          <a:prstGeom prst="rect">
            <a:avLst/>
          </a:prstGeom>
          <a:noFill/>
        </p:spPr>
        <p:txBody>
          <a:bodyPr wrap="none" rtlCol="0" anchor="t" anchorCtr="0">
            <a:noAutofit/>
          </a:bodyPr>
          <a:lstStyle/>
          <a:p>
            <a:pPr marL="0" indent="0" algn="r"/>
            <a:r>
              <a:rPr lang="de-DE" sz="800" dirty="0" smtClean="0">
                <a:solidFill>
                  <a:schemeClr val="tx1">
                    <a:lumMod val="50000"/>
                  </a:schemeClr>
                </a:solidFill>
              </a:rPr>
              <a:t>SIMATIC Manager</a:t>
            </a:r>
            <a:endParaRPr lang="en-GB" sz="8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" name="Picture 4" descr="V:\QM_DOC_NW\02-product\02-Produkte\000 - SPEED7 STUDIO\Bilder\Logo_SPEED7_Studio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423" y="1431456"/>
            <a:ext cx="1043915" cy="4302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7300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 </a:t>
            </a:r>
            <a:r>
              <a:rPr lang="de-DE" dirty="0" smtClean="0"/>
              <a:t>24 </a:t>
            </a:r>
            <a:r>
              <a:rPr lang="ru-RU" dirty="0" smtClean="0"/>
              <a:t>ДО</a:t>
            </a:r>
            <a:r>
              <a:rPr lang="de-DE" dirty="0" smtClean="0"/>
              <a:t> 1 – </a:t>
            </a:r>
            <a:r>
              <a:rPr lang="ru-RU" dirty="0" smtClean="0"/>
              <a:t>маршрут к оптимальному ЦПУ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3C94B-801A-8445-B651-6C1938B11C2E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2765140" y="1345998"/>
            <a:ext cx="3600000" cy="69494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24 </a:t>
            </a:r>
            <a:r>
              <a:rPr lang="ru-RU" dirty="0" smtClean="0">
                <a:solidFill>
                  <a:schemeClr val="tx2"/>
                </a:solidFill>
              </a:rPr>
              <a:t>ВАРИАНТА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3116274" y="2579828"/>
            <a:ext cx="2889505" cy="69494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12 </a:t>
            </a:r>
            <a:r>
              <a:rPr lang="ru-RU" dirty="0" smtClean="0">
                <a:solidFill>
                  <a:schemeClr val="tx2"/>
                </a:solidFill>
              </a:rPr>
              <a:t>ВАРИАНТОВ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3416200" y="3813658"/>
            <a:ext cx="2311604" cy="69494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4 </a:t>
            </a:r>
            <a:r>
              <a:rPr lang="ru-RU" dirty="0" smtClean="0">
                <a:solidFill>
                  <a:schemeClr val="tx2"/>
                </a:solidFill>
              </a:rPr>
              <a:t>ВАРИАНТА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3847795" y="5047488"/>
            <a:ext cx="1433780" cy="694944"/>
          </a:xfrm>
          <a:prstGeom prst="roundRect">
            <a:avLst/>
          </a:prstGeom>
          <a:solidFill>
            <a:schemeClr val="tx2"/>
          </a:solidFill>
          <a:ln w="28575">
            <a:solidFill>
              <a:schemeClr val="tx2"/>
            </a:solidFill>
          </a:ln>
          <a:effectLst>
            <a:glow rad="254000">
              <a:srgbClr val="FFFF00">
                <a:alpha val="6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Ваш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ЦПУ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609173" y="2095803"/>
            <a:ext cx="1870677" cy="435254"/>
          </a:xfrm>
          <a:prstGeom prst="roundRect">
            <a:avLst/>
          </a:prstGeom>
          <a:solidFill>
            <a:schemeClr val="tx1"/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Выбор аппаратной платформы</a:t>
            </a:r>
            <a:endParaRPr lang="en-GB" sz="1200" dirty="0">
              <a:solidFill>
                <a:schemeClr val="bg1"/>
              </a:solidFill>
            </a:endParaRPr>
          </a:p>
        </p:txBody>
      </p:sp>
      <p:cxnSp>
        <p:nvCxnSpPr>
          <p:cNvPr id="25" name="Gewinkelte Verbindung 24"/>
          <p:cNvCxnSpPr>
            <a:stCxn id="14" idx="1"/>
            <a:endCxn id="21" idx="0"/>
          </p:cNvCxnSpPr>
          <p:nvPr/>
        </p:nvCxnSpPr>
        <p:spPr>
          <a:xfrm rot="10800000" flipV="1">
            <a:off x="1544512" y="1693469"/>
            <a:ext cx="1220628" cy="402333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stCxn id="21" idx="2"/>
            <a:endCxn id="15" idx="1"/>
          </p:cNvCxnSpPr>
          <p:nvPr/>
        </p:nvCxnSpPr>
        <p:spPr>
          <a:xfrm rot="16200000" flipH="1">
            <a:off x="2132272" y="1943297"/>
            <a:ext cx="396243" cy="1571762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Abgerundetes Rechteck 35"/>
          <p:cNvSpPr/>
          <p:nvPr/>
        </p:nvSpPr>
        <p:spPr>
          <a:xfrm>
            <a:off x="6651534" y="3370480"/>
            <a:ext cx="1870677" cy="435254"/>
          </a:xfrm>
          <a:prstGeom prst="roundRect">
            <a:avLst/>
          </a:prstGeom>
          <a:solidFill>
            <a:schemeClr val="tx1"/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Выбор поддержки промышленных сетей</a:t>
            </a:r>
            <a:endParaRPr lang="en-GB" sz="1200" dirty="0">
              <a:solidFill>
                <a:schemeClr val="bg1"/>
              </a:solidFill>
            </a:endParaRPr>
          </a:p>
        </p:txBody>
      </p:sp>
      <p:cxnSp>
        <p:nvCxnSpPr>
          <p:cNvPr id="37" name="Gewinkelte Verbindung 36"/>
          <p:cNvCxnSpPr>
            <a:stCxn id="15" idx="3"/>
            <a:endCxn id="36" idx="0"/>
          </p:cNvCxnSpPr>
          <p:nvPr/>
        </p:nvCxnSpPr>
        <p:spPr>
          <a:xfrm>
            <a:off x="6005779" y="2927300"/>
            <a:ext cx="1581094" cy="443180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winkelte Verbindung 37"/>
          <p:cNvCxnSpPr>
            <a:stCxn id="36" idx="2"/>
            <a:endCxn id="16" idx="3"/>
          </p:cNvCxnSpPr>
          <p:nvPr/>
        </p:nvCxnSpPr>
        <p:spPr>
          <a:xfrm rot="5400000">
            <a:off x="6479641" y="3053898"/>
            <a:ext cx="355396" cy="1859069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bgerundetes Rechteck 38"/>
          <p:cNvSpPr/>
          <p:nvPr/>
        </p:nvSpPr>
        <p:spPr>
          <a:xfrm>
            <a:off x="609173" y="4612234"/>
            <a:ext cx="1870677" cy="435254"/>
          </a:xfrm>
          <a:prstGeom prst="roundRect">
            <a:avLst/>
          </a:prstGeom>
          <a:solidFill>
            <a:schemeClr val="tx1"/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Выбор объема памяти</a:t>
            </a:r>
            <a:endParaRPr lang="en-GB" sz="1200" dirty="0">
              <a:solidFill>
                <a:schemeClr val="bg1"/>
              </a:solidFill>
            </a:endParaRPr>
          </a:p>
        </p:txBody>
      </p:sp>
      <p:cxnSp>
        <p:nvCxnSpPr>
          <p:cNvPr id="40" name="Gewinkelte Verbindung 39"/>
          <p:cNvCxnSpPr>
            <a:stCxn id="16" idx="1"/>
            <a:endCxn id="39" idx="0"/>
          </p:cNvCxnSpPr>
          <p:nvPr/>
        </p:nvCxnSpPr>
        <p:spPr>
          <a:xfrm rot="10800000" flipV="1">
            <a:off x="1544512" y="4161130"/>
            <a:ext cx="1871688" cy="451104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winkelte Verbindung 40"/>
          <p:cNvCxnSpPr>
            <a:stCxn id="39" idx="2"/>
            <a:endCxn id="17" idx="1"/>
          </p:cNvCxnSpPr>
          <p:nvPr/>
        </p:nvCxnSpPr>
        <p:spPr>
          <a:xfrm rot="16200000" flipH="1">
            <a:off x="2522417" y="4069582"/>
            <a:ext cx="347472" cy="2303283"/>
          </a:xfrm>
          <a:prstGeom prst="bentConnector2">
            <a:avLst/>
          </a:prstGeom>
          <a:ln>
            <a:solidFill>
              <a:schemeClr val="tx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hteck 50"/>
          <p:cNvSpPr/>
          <p:nvPr/>
        </p:nvSpPr>
        <p:spPr>
          <a:xfrm>
            <a:off x="6309986" y="1331368"/>
            <a:ext cx="134706" cy="3621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hteck 58"/>
          <p:cNvSpPr/>
          <p:nvPr/>
        </p:nvSpPr>
        <p:spPr>
          <a:xfrm>
            <a:off x="6309986" y="5410911"/>
            <a:ext cx="134706" cy="3621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atumsplatzhalter 3"/>
          <p:cNvSpPr txBox="1">
            <a:spLocks noGrp="1"/>
          </p:cNvSpPr>
          <p:nvPr/>
        </p:nvSpPr>
        <p:spPr>
          <a:xfrm>
            <a:off x="6553200" y="6173788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pPr algn="r"/>
            <a:r>
              <a:rPr lang="ru-RU" sz="1000" b="1">
                <a:solidFill>
                  <a:schemeClr val="bg1"/>
                </a:solidFill>
              </a:rPr>
              <a:t>ОКТЯБРЬ 2013</a:t>
            </a:r>
            <a:endParaRPr lang="de-DE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973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1" grpId="0" animBg="1"/>
      <p:bldP spid="36" grpId="0" animBg="1"/>
      <p:bldP spid="39" grpId="0" animBg="1"/>
      <p:bldP spid="5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238" y="242889"/>
            <a:ext cx="8380412" cy="5069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SLIO Starter</a:t>
            </a:r>
            <a:r>
              <a:rPr lang="ru-RU" dirty="0" smtClean="0"/>
              <a:t> </a:t>
            </a:r>
            <a:r>
              <a:rPr lang="en-US" dirty="0" smtClean="0"/>
              <a:t>Kit CPU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20885-E0D9-4C46-BD57-265469A14D60}" type="datetime6">
              <a:rPr lang="en-GB" smtClean="0"/>
              <a:pPr>
                <a:defRPr/>
              </a:pPr>
              <a:t>October 13</a:t>
            </a:fld>
            <a:endParaRPr lang="de-DE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A77E8-2A06-4DFA-BCAC-FB53C65B95D7}" type="slidenum">
              <a:rPr lang="de-DE" smtClean="0"/>
              <a:pPr>
                <a:defRPr/>
              </a:pPr>
              <a:t>38</a:t>
            </a:fld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1786" y="868681"/>
            <a:ext cx="4728972" cy="4751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bgerundetes Rechteck 12"/>
          <p:cNvSpPr/>
          <p:nvPr/>
        </p:nvSpPr>
        <p:spPr>
          <a:xfrm>
            <a:off x="540830" y="4809079"/>
            <a:ext cx="1412875" cy="69215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1992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smtClean="0">
                <a:solidFill>
                  <a:srgbClr val="199263"/>
                </a:solidFill>
              </a:rPr>
              <a:t>600</a:t>
            </a:r>
            <a:r>
              <a:rPr lang="de-DE" dirty="0" smtClean="0">
                <a:solidFill>
                  <a:srgbClr val="199263"/>
                </a:solidFill>
              </a:rPr>
              <a:t>€</a:t>
            </a:r>
            <a:endParaRPr lang="ru-RU" dirty="0">
              <a:solidFill>
                <a:srgbClr val="199263"/>
              </a:solidFill>
            </a:endParaRPr>
          </a:p>
          <a:p>
            <a:pPr algn="ctr"/>
            <a:r>
              <a:rPr lang="ru-RU" dirty="0">
                <a:solidFill>
                  <a:srgbClr val="199263"/>
                </a:solidFill>
              </a:rPr>
              <a:t>(без НДС)</a:t>
            </a:r>
            <a:endParaRPr lang="de-DE" dirty="0">
              <a:solidFill>
                <a:srgbClr val="19926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6238" y="749809"/>
            <a:ext cx="22454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Номер для заказа: </a:t>
            </a:r>
          </a:p>
          <a:p>
            <a:r>
              <a:rPr lang="en-US" b="1" dirty="0" smtClean="0"/>
              <a:t>800-1DK20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5098" y="3968496"/>
            <a:ext cx="8126003" cy="1431049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www.vipa.ru</a:t>
            </a:r>
            <a:endParaRPr lang="en-US" sz="4800" dirty="0"/>
          </a:p>
        </p:txBody>
      </p:sp>
    </p:spTree>
    <p:extLst>
      <p:ext uri="{BB962C8B-B14F-4D97-AF65-F5344CB8AC3E}">
        <p14:creationId xmlns="" xmlns:p14="http://schemas.microsoft.com/office/powerpoint/2010/main" val="17176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LOWCHAPTERINDICATOR" val="-1"/>
  <p:tag name="SLIDETYPE" val="SlideImageTop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LOWCHAPTERINDICATOR" val="-1"/>
  <p:tag name="SLIDETYPE" val="SlideImageTop"/>
  <p:tag name="SHOWCHAPTERINDICATOR" val="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LOWCHAPTERINDICATOR" val="-1"/>
  <p:tag name="SLIDETYPE" val="SlideImageTop"/>
  <p:tag name="SHOWCHAPTERINDICATOR" val="-1"/>
</p:tagLst>
</file>

<file path=ppt/theme/theme1.xml><?xml version="1.0" encoding="utf-8"?>
<a:theme xmlns:a="http://schemas.openxmlformats.org/drawingml/2006/main" name="VIPA">
  <a:themeElements>
    <a:clrScheme name="Benutzerdefiniert 1">
      <a:dk1>
        <a:srgbClr val="646566"/>
      </a:dk1>
      <a:lt1>
        <a:srgbClr val="FFFFFF"/>
      </a:lt1>
      <a:dk2>
        <a:srgbClr val="19925D"/>
      </a:dk2>
      <a:lt2>
        <a:srgbClr val="ECEDED"/>
      </a:lt2>
      <a:accent1>
        <a:srgbClr val="53AD86"/>
      </a:accent1>
      <a:accent2>
        <a:srgbClr val="BADECE"/>
      </a:accent2>
      <a:accent3>
        <a:srgbClr val="7FA6CC"/>
      </a:accent3>
      <a:accent4>
        <a:srgbClr val="A381AC"/>
      </a:accent4>
      <a:accent5>
        <a:srgbClr val="EFA86F"/>
      </a:accent5>
      <a:accent6>
        <a:srgbClr val="BCBDBE"/>
      </a:accent6>
      <a:hlink>
        <a:srgbClr val="646566"/>
      </a:hlink>
      <a:folHlink>
        <a:srgbClr val="BCBDBE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bg2"/>
        </a:solidFill>
      </a:spPr>
      <a:bodyPr wrap="square" rtlCol="0" anchor="t">
        <a:noAutofit/>
      </a:bodyPr>
      <a:lstStyle>
        <a:defPPr>
          <a:defRPr sz="10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Benutzerdefiniert 1">
      <a:dk1>
        <a:srgbClr val="646566"/>
      </a:dk1>
      <a:lt1>
        <a:srgbClr val="FFFFFF"/>
      </a:lt1>
      <a:dk2>
        <a:srgbClr val="19925D"/>
      </a:dk2>
      <a:lt2>
        <a:srgbClr val="ECEDED"/>
      </a:lt2>
      <a:accent1>
        <a:srgbClr val="53AD86"/>
      </a:accent1>
      <a:accent2>
        <a:srgbClr val="BADECE"/>
      </a:accent2>
      <a:accent3>
        <a:srgbClr val="7FA6CC"/>
      </a:accent3>
      <a:accent4>
        <a:srgbClr val="A381AC"/>
      </a:accent4>
      <a:accent5>
        <a:srgbClr val="EFA86F"/>
      </a:accent5>
      <a:accent6>
        <a:srgbClr val="BCBDBE"/>
      </a:accent6>
      <a:hlink>
        <a:srgbClr val="646566"/>
      </a:hlink>
      <a:folHlink>
        <a:srgbClr val="BCBDBE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Benutzerdefiniert 1">
      <a:dk1>
        <a:srgbClr val="646566"/>
      </a:dk1>
      <a:lt1>
        <a:srgbClr val="FFFFFF"/>
      </a:lt1>
      <a:dk2>
        <a:srgbClr val="19925D"/>
      </a:dk2>
      <a:lt2>
        <a:srgbClr val="ECEDED"/>
      </a:lt2>
      <a:accent1>
        <a:srgbClr val="53AD86"/>
      </a:accent1>
      <a:accent2>
        <a:srgbClr val="BADECE"/>
      </a:accent2>
      <a:accent3>
        <a:srgbClr val="7FA6CC"/>
      </a:accent3>
      <a:accent4>
        <a:srgbClr val="A381AC"/>
      </a:accent4>
      <a:accent5>
        <a:srgbClr val="EFA86F"/>
      </a:accent5>
      <a:accent6>
        <a:srgbClr val="BCBDBE"/>
      </a:accent6>
      <a:hlink>
        <a:srgbClr val="646566"/>
      </a:hlink>
      <a:folHlink>
        <a:srgbClr val="BCBDBE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VIPA.thmx</Template>
  <TotalTime>868</TotalTime>
  <Words>2338</Words>
  <Application>Microsoft Office PowerPoint</Application>
  <PresentationFormat>Экран (4:3)</PresentationFormat>
  <Paragraphs>572</Paragraphs>
  <Slides>39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VIPA</vt:lpstr>
      <vt:lpstr>ПЛК VIPA. Проверенные решения и передовые разработки </vt:lpstr>
      <vt:lpstr>Содержание </vt:lpstr>
      <vt:lpstr>Коротко о главном</vt:lpstr>
      <vt:lpstr>История компании</vt:lpstr>
      <vt:lpstr>ПОЛНЫЙ  НАБОР ПРОДУКТОВ ДЛЯ РЕШЕНИЯ РАЗЛИЧНЫХ ЗАДАЧ</vt:lpstr>
      <vt:lpstr>КЛЮЧЕВЫЕ ОСОБЕННОСТИ</vt:lpstr>
      <vt:lpstr>ТЕХНОЛОГИЧЕСКИЕ ВОЗМОЖНОСТИ</vt:lpstr>
      <vt:lpstr>Слайд 8</vt:lpstr>
      <vt:lpstr>Технология SPEED7</vt:lpstr>
      <vt:lpstr>Технология SPEED7</vt:lpstr>
      <vt:lpstr>Технология SPEED7</vt:lpstr>
      <vt:lpstr>Шина SPEED-Bus</vt:lpstr>
      <vt:lpstr>Технология SPEED7</vt:lpstr>
      <vt:lpstr>Слайд 14</vt:lpstr>
      <vt:lpstr>Компактные ЦПУ (C-класс) серии System 300S </vt:lpstr>
      <vt:lpstr>Модульные ЦПУ серии System 300S </vt:lpstr>
      <vt:lpstr>CPU System 300S с поддержкой PROFINET</vt:lpstr>
      <vt:lpstr>CPU System 300S с поддержкой EtherCAT</vt:lpstr>
      <vt:lpstr>Стандартные модули расширения</vt:lpstr>
      <vt:lpstr>Преимущества по сравнению с ПЛК Siemens</vt:lpstr>
      <vt:lpstr>System 200V</vt:lpstr>
      <vt:lpstr>Особенности</vt:lpstr>
      <vt:lpstr>System 200V</vt:lpstr>
      <vt:lpstr>Система SLIO</vt:lpstr>
      <vt:lpstr>Система SLIO</vt:lpstr>
      <vt:lpstr>Система SLIO</vt:lpstr>
      <vt:lpstr>Система SLIO</vt:lpstr>
      <vt:lpstr>Система SLIO</vt:lpstr>
      <vt:lpstr>Система SLIO</vt:lpstr>
      <vt:lpstr>Система SLIO</vt:lpstr>
      <vt:lpstr>Базовые  конфигурации</vt:lpstr>
      <vt:lpstr>Описание SLIO CPU</vt:lpstr>
      <vt:lpstr>Технические данные</vt:lpstr>
      <vt:lpstr>Возможные опции</vt:lpstr>
      <vt:lpstr>Что это означает на практике</vt:lpstr>
      <vt:lpstr>Проектирование и конфигурирование</vt:lpstr>
      <vt:lpstr>От 24 ДО 1 – маршрут к оптимальному ЦПУ</vt:lpstr>
      <vt:lpstr>SLIO Starter Kit CPU </vt:lpstr>
      <vt:lpstr>Спасибо за внимание!</vt:lpstr>
    </vt:vector>
  </TitlesOfParts>
  <Company>VIPA GmbH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VIPA Corporate Presentation- Short Facts</dc:title>
  <dc:creator>VIPA GmbH</dc:creator>
  <cp:lastModifiedBy>Master</cp:lastModifiedBy>
  <cp:revision>91</cp:revision>
  <cp:lastPrinted>2012-04-02T08:43:32Z</cp:lastPrinted>
  <dcterms:created xsi:type="dcterms:W3CDTF">2012-04-30T07:30:57Z</dcterms:created>
  <dcterms:modified xsi:type="dcterms:W3CDTF">2013-10-17T04:18:18Z</dcterms:modified>
  <cp:version>2012-V1</cp:version>
</cp:coreProperties>
</file>